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50" autoAdjust="0"/>
  </p:normalViewPr>
  <p:slideViewPr>
    <p:cSldViewPr>
      <p:cViewPr varScale="1">
        <p:scale>
          <a:sx n="16" d="100"/>
          <a:sy n="16" d="100"/>
        </p:scale>
        <p:origin x="341" y="12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748AF8-E087-4A1A-BF9B-BD43CD75B8B4}"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63F5-2183-468F-BF87-478715A108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48AF8-E087-4A1A-BF9B-BD43CD75B8B4}"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63F5-2183-468F-BF87-478715A108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48AF8-E087-4A1A-BF9B-BD43CD75B8B4}"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63F5-2183-468F-BF87-478715A108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48AF8-E087-4A1A-BF9B-BD43CD75B8B4}"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63F5-2183-468F-BF87-478715A108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748AF8-E087-4A1A-BF9B-BD43CD75B8B4}"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63F5-2183-468F-BF87-478715A108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748AF8-E087-4A1A-BF9B-BD43CD75B8B4}" type="datetimeFigureOut">
              <a:rPr lang="en-US" smtClean="0"/>
              <a:pPr/>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A63F5-2183-468F-BF87-478715A108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748AF8-E087-4A1A-BF9B-BD43CD75B8B4}" type="datetimeFigureOut">
              <a:rPr lang="en-US" smtClean="0"/>
              <a:pPr/>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A63F5-2183-468F-BF87-478715A108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48AF8-E087-4A1A-BF9B-BD43CD75B8B4}" type="datetimeFigureOut">
              <a:rPr lang="en-US" smtClean="0"/>
              <a:pPr/>
              <a:t>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A63F5-2183-468F-BF87-478715A108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48AF8-E087-4A1A-BF9B-BD43CD75B8B4}" type="datetimeFigureOut">
              <a:rPr lang="en-US" smtClean="0"/>
              <a:pPr/>
              <a:t>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A63F5-2183-468F-BF87-478715A108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48AF8-E087-4A1A-BF9B-BD43CD75B8B4}" type="datetimeFigureOut">
              <a:rPr lang="en-US" smtClean="0"/>
              <a:pPr/>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A63F5-2183-468F-BF87-478715A108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48AF8-E087-4A1A-BF9B-BD43CD75B8B4}" type="datetimeFigureOut">
              <a:rPr lang="en-US" smtClean="0"/>
              <a:pPr/>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A63F5-2183-468F-BF87-478715A108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0748AF8-E087-4A1A-BF9B-BD43CD75B8B4}" type="datetimeFigureOut">
              <a:rPr lang="en-US" smtClean="0"/>
              <a:pPr/>
              <a:t>2/12/2014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F25A63F5-2183-468F-BF87-478715A108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990600" y="6019800"/>
            <a:ext cx="14020800" cy="7478970"/>
          </a:xfrm>
          <a:prstGeom prst="rect">
            <a:avLst/>
          </a:prstGeom>
          <a:solidFill>
            <a:schemeClr val="tx2"/>
          </a:solidFill>
          <a:ln w="76200">
            <a:solidFill>
              <a:schemeClr val="tx1"/>
            </a:solidFill>
          </a:ln>
        </p:spPr>
        <p:txBody>
          <a:bodyPr wrap="square" rtlCol="0">
            <a:spAutoFit/>
          </a:bodyPr>
          <a:lstStyle/>
          <a:p>
            <a:pPr algn="just"/>
            <a:r>
              <a:rPr lang="en-US" sz="3000" dirty="0">
                <a:solidFill>
                  <a:srgbClr val="FFFFFF"/>
                </a:solidFill>
              </a:rPr>
              <a:t>Abstract: Dams are known to </a:t>
            </a:r>
            <a:r>
              <a:rPr lang="en-US" sz="3000" dirty="0" smtClean="0">
                <a:solidFill>
                  <a:srgbClr val="FFFFFF"/>
                </a:solidFill>
              </a:rPr>
              <a:t>modify </a:t>
            </a:r>
            <a:r>
              <a:rPr lang="en-US" sz="3000" dirty="0">
                <a:solidFill>
                  <a:srgbClr val="FFFFFF"/>
                </a:solidFill>
              </a:rPr>
              <a:t>the river downstream, such that </a:t>
            </a:r>
            <a:r>
              <a:rPr lang="en-US" sz="3000" dirty="0" err="1">
                <a:solidFill>
                  <a:srgbClr val="FFFFFF"/>
                </a:solidFill>
              </a:rPr>
              <a:t>Unionid</a:t>
            </a:r>
            <a:r>
              <a:rPr lang="en-US" sz="3000" dirty="0">
                <a:solidFill>
                  <a:srgbClr val="FFFFFF"/>
                </a:solidFill>
              </a:rPr>
              <a:t> mussel diversity and abundance decline.  We surveyed for mussels in the Neches River above and below the hydroelectric dam at B. A. </a:t>
            </a:r>
            <a:r>
              <a:rPr lang="en-US" sz="3000" dirty="0" err="1">
                <a:solidFill>
                  <a:srgbClr val="FFFFFF"/>
                </a:solidFill>
              </a:rPr>
              <a:t>Steinhagen</a:t>
            </a:r>
            <a:r>
              <a:rPr lang="en-US" sz="3000" dirty="0">
                <a:solidFill>
                  <a:srgbClr val="FFFFFF"/>
                </a:solidFill>
              </a:rPr>
              <a:t>.  We sampled 10 sites from 80 km </a:t>
            </a:r>
            <a:r>
              <a:rPr lang="en-US" sz="3000" dirty="0" smtClean="0">
                <a:solidFill>
                  <a:srgbClr val="FFFFFF"/>
                </a:solidFill>
              </a:rPr>
              <a:t>above </a:t>
            </a:r>
            <a:r>
              <a:rPr lang="en-US" sz="3000" dirty="0">
                <a:solidFill>
                  <a:srgbClr val="FFFFFF"/>
                </a:solidFill>
              </a:rPr>
              <a:t>and 30 sites below the dam to 55 km further downstream.   </a:t>
            </a:r>
            <a:r>
              <a:rPr lang="en-US" sz="3000" dirty="0" smtClean="0">
                <a:solidFill>
                  <a:srgbClr val="FFFFFF"/>
                </a:solidFill>
              </a:rPr>
              <a:t>19 of the </a:t>
            </a:r>
            <a:r>
              <a:rPr lang="en-US" sz="3000" dirty="0" err="1" smtClean="0">
                <a:solidFill>
                  <a:srgbClr val="FFFFFF"/>
                </a:solidFill>
              </a:rPr>
              <a:t>downsteam</a:t>
            </a:r>
            <a:r>
              <a:rPr lang="en-US" sz="3000" dirty="0" smtClean="0">
                <a:solidFill>
                  <a:srgbClr val="FFFFFF"/>
                </a:solidFill>
              </a:rPr>
              <a:t> sites </a:t>
            </a:r>
            <a:r>
              <a:rPr lang="en-US" sz="3000" dirty="0">
                <a:solidFill>
                  <a:srgbClr val="FFFFFF"/>
                </a:solidFill>
              </a:rPr>
              <a:t>were from the main stem of the river and 9 in oxbows and tributaries </a:t>
            </a:r>
            <a:r>
              <a:rPr lang="en-US" sz="3000" dirty="0" smtClean="0">
                <a:solidFill>
                  <a:srgbClr val="FFFFFF"/>
                </a:solidFill>
              </a:rPr>
              <a:t>off </a:t>
            </a:r>
            <a:r>
              <a:rPr lang="en-US" sz="3000" dirty="0">
                <a:solidFill>
                  <a:srgbClr val="FFFFFF"/>
                </a:solidFill>
              </a:rPr>
              <a:t>the main channel.  We collected 2430 live and 195 dead of 21 species upstream of the dam.   We recorded 23 species below the dam, 312 total in the main channel, 572 in the oxbows. Although species diversity was approximately the same, the abundance of mussels was much lower below the dam and most of the mussels were found in oxbows, which apparently were refuges from the variable flow releases from the dam.  The species found on the main channel were primarily those that can live in the shifting sands of that part of the river.  However, two threatened species, </a:t>
            </a:r>
            <a:r>
              <a:rPr lang="en-US" sz="3000" dirty="0" smtClean="0">
                <a:solidFill>
                  <a:srgbClr val="FFFFFF"/>
                </a:solidFill>
              </a:rPr>
              <a:t>Sandbank Pocketbook </a:t>
            </a:r>
            <a:r>
              <a:rPr lang="en-US" sz="3000" dirty="0">
                <a:solidFill>
                  <a:srgbClr val="FFFFFF"/>
                </a:solidFill>
              </a:rPr>
              <a:t>and Texas </a:t>
            </a:r>
            <a:r>
              <a:rPr lang="en-US" sz="3000" dirty="0" err="1">
                <a:solidFill>
                  <a:srgbClr val="FFFFFF"/>
                </a:solidFill>
              </a:rPr>
              <a:t>Heelsplitter</a:t>
            </a:r>
            <a:r>
              <a:rPr lang="en-US" sz="3000" dirty="0">
                <a:solidFill>
                  <a:srgbClr val="FFFFFF"/>
                </a:solidFill>
              </a:rPr>
              <a:t> were found there.  Two other threatened species, Texas </a:t>
            </a:r>
            <a:r>
              <a:rPr lang="en-US" sz="3000" dirty="0" err="1">
                <a:solidFill>
                  <a:srgbClr val="FFFFFF"/>
                </a:solidFill>
              </a:rPr>
              <a:t>P</a:t>
            </a:r>
            <a:r>
              <a:rPr lang="en-US" sz="3000" dirty="0" err="1" smtClean="0">
                <a:solidFill>
                  <a:srgbClr val="FFFFFF"/>
                </a:solidFill>
              </a:rPr>
              <a:t>igtoe</a:t>
            </a:r>
            <a:r>
              <a:rPr lang="en-US" sz="3000" dirty="0" smtClean="0">
                <a:solidFill>
                  <a:srgbClr val="FFFFFF"/>
                </a:solidFill>
              </a:rPr>
              <a:t> </a:t>
            </a:r>
            <a:r>
              <a:rPr lang="en-US" sz="3000" dirty="0">
                <a:solidFill>
                  <a:srgbClr val="FFFFFF"/>
                </a:solidFill>
              </a:rPr>
              <a:t>and Louisiana </a:t>
            </a:r>
            <a:r>
              <a:rPr lang="en-US" sz="3000" dirty="0" err="1">
                <a:solidFill>
                  <a:srgbClr val="FFFFFF"/>
                </a:solidFill>
              </a:rPr>
              <a:t>P</a:t>
            </a:r>
            <a:r>
              <a:rPr lang="en-US" sz="3000" dirty="0" err="1" smtClean="0">
                <a:solidFill>
                  <a:srgbClr val="FFFFFF"/>
                </a:solidFill>
              </a:rPr>
              <a:t>igtoe</a:t>
            </a:r>
            <a:r>
              <a:rPr lang="en-US" sz="3000" dirty="0">
                <a:solidFill>
                  <a:srgbClr val="FFFFFF"/>
                </a:solidFill>
              </a:rPr>
              <a:t>, were much more abundant above the dam.  The habitat of the river was very different below the dam and stable substrate was not available for mussels in the main channel suggesting it has been heavily impacted by the variable flows from the dam.  </a:t>
            </a:r>
          </a:p>
        </p:txBody>
      </p:sp>
      <p:sp>
        <p:nvSpPr>
          <p:cNvPr id="5" name="TextBox 4"/>
          <p:cNvSpPr txBox="1"/>
          <p:nvPr/>
        </p:nvSpPr>
        <p:spPr>
          <a:xfrm>
            <a:off x="1066800" y="14401800"/>
            <a:ext cx="13868400" cy="17713291"/>
          </a:xfrm>
          <a:prstGeom prst="rect">
            <a:avLst/>
          </a:prstGeom>
          <a:solidFill>
            <a:schemeClr val="tx2">
              <a:lumMod val="75000"/>
            </a:schemeClr>
          </a:solidFill>
          <a:ln w="76200">
            <a:solidFill>
              <a:schemeClr val="tx1"/>
            </a:solidFill>
          </a:ln>
        </p:spPr>
        <p:txBody>
          <a:bodyPr wrap="square" rtlCol="0">
            <a:spAutoFit/>
          </a:bodyPr>
          <a:lstStyle/>
          <a:p>
            <a:pPr algn="just"/>
            <a:r>
              <a:rPr lang="en-US" sz="3000" dirty="0">
                <a:solidFill>
                  <a:srgbClr val="FFFFFF"/>
                </a:solidFill>
              </a:rPr>
              <a:t>Introduction:</a:t>
            </a:r>
          </a:p>
          <a:p>
            <a:pPr algn="just"/>
            <a:r>
              <a:rPr lang="en-US" sz="3000" dirty="0" smtClean="0">
                <a:solidFill>
                  <a:srgbClr val="FFFFFF"/>
                </a:solidFill>
              </a:rPr>
              <a:t>    Freshwater </a:t>
            </a:r>
            <a:r>
              <a:rPr lang="en-US" sz="3000" dirty="0">
                <a:solidFill>
                  <a:srgbClr val="FFFFFF"/>
                </a:solidFill>
              </a:rPr>
              <a:t>mussels have historically dominated </a:t>
            </a:r>
            <a:r>
              <a:rPr lang="en-US" sz="3000" dirty="0" smtClean="0">
                <a:solidFill>
                  <a:srgbClr val="FFFFFF"/>
                </a:solidFill>
              </a:rPr>
              <a:t>rivers </a:t>
            </a:r>
            <a:r>
              <a:rPr lang="en-US" sz="3000" dirty="0">
                <a:solidFill>
                  <a:srgbClr val="FFFFFF"/>
                </a:solidFill>
              </a:rPr>
              <a:t>of the southeastern United States in </a:t>
            </a:r>
            <a:r>
              <a:rPr lang="en-US" sz="3000" dirty="0" smtClean="0">
                <a:solidFill>
                  <a:srgbClr val="FFFFFF"/>
                </a:solidFill>
              </a:rPr>
              <a:t>benthic </a:t>
            </a:r>
            <a:r>
              <a:rPr lang="en-US" sz="3000" dirty="0">
                <a:solidFill>
                  <a:srgbClr val="FFFFFF"/>
                </a:solidFill>
              </a:rPr>
              <a:t>biomass and </a:t>
            </a:r>
            <a:r>
              <a:rPr lang="en-US" sz="3000" dirty="0" smtClean="0">
                <a:solidFill>
                  <a:srgbClr val="FFFFFF"/>
                </a:solidFill>
              </a:rPr>
              <a:t>often in dense </a:t>
            </a:r>
            <a:r>
              <a:rPr lang="en-US" sz="3000" dirty="0">
                <a:solidFill>
                  <a:srgbClr val="FFFFFF"/>
                </a:solidFill>
              </a:rPr>
              <a:t>multispecies beds that </a:t>
            </a:r>
            <a:r>
              <a:rPr lang="en-US" sz="3000" dirty="0" smtClean="0">
                <a:solidFill>
                  <a:srgbClr val="FFFFFF"/>
                </a:solidFill>
              </a:rPr>
              <a:t>remove organic </a:t>
            </a:r>
            <a:r>
              <a:rPr lang="en-US" sz="3000" dirty="0">
                <a:solidFill>
                  <a:srgbClr val="FFFFFF"/>
                </a:solidFill>
              </a:rPr>
              <a:t>material, </a:t>
            </a:r>
            <a:r>
              <a:rPr lang="en-US" sz="3000" dirty="0" smtClean="0">
                <a:solidFill>
                  <a:srgbClr val="FFFFFF"/>
                </a:solidFill>
              </a:rPr>
              <a:t>move sediments </a:t>
            </a:r>
            <a:r>
              <a:rPr lang="en-US" sz="3000" dirty="0">
                <a:solidFill>
                  <a:srgbClr val="FFFFFF"/>
                </a:solidFill>
              </a:rPr>
              <a:t>and </a:t>
            </a:r>
            <a:r>
              <a:rPr lang="en-US" sz="3000" dirty="0" smtClean="0">
                <a:solidFill>
                  <a:srgbClr val="FFFFFF"/>
                </a:solidFill>
              </a:rPr>
              <a:t>provide </a:t>
            </a:r>
            <a:r>
              <a:rPr lang="en-US" sz="3000" dirty="0">
                <a:solidFill>
                  <a:srgbClr val="FFFFFF"/>
                </a:solidFill>
              </a:rPr>
              <a:t>habitat for other animals (Vaughn and </a:t>
            </a:r>
            <a:r>
              <a:rPr lang="en-US" sz="3000" dirty="0" err="1">
                <a:solidFill>
                  <a:srgbClr val="FFFFFF"/>
                </a:solidFill>
              </a:rPr>
              <a:t>Hakencamp</a:t>
            </a:r>
            <a:r>
              <a:rPr lang="en-US" sz="3000" dirty="0">
                <a:solidFill>
                  <a:srgbClr val="FFFFFF"/>
                </a:solidFill>
              </a:rPr>
              <a:t>, 2001).  They are sensitive </a:t>
            </a:r>
            <a:r>
              <a:rPr lang="en-US" sz="3000" dirty="0" smtClean="0">
                <a:solidFill>
                  <a:srgbClr val="FFFFFF"/>
                </a:solidFill>
              </a:rPr>
              <a:t>to most </a:t>
            </a:r>
            <a:r>
              <a:rPr lang="en-US" sz="3000" dirty="0">
                <a:solidFill>
                  <a:srgbClr val="FFFFFF"/>
                </a:solidFill>
              </a:rPr>
              <a:t>environmental problems and so are widely recognized as indicator species for water quality. North American mussel populations </a:t>
            </a:r>
            <a:r>
              <a:rPr lang="en-US" sz="3000" dirty="0" smtClean="0">
                <a:solidFill>
                  <a:srgbClr val="FFFFFF"/>
                </a:solidFill>
              </a:rPr>
              <a:t>have declined </a:t>
            </a:r>
            <a:r>
              <a:rPr lang="en-US" sz="3000" dirty="0">
                <a:solidFill>
                  <a:srgbClr val="FFFFFF"/>
                </a:solidFill>
              </a:rPr>
              <a:t>with 35 species now presumed extinct and nearly 50% imperiled to some degree (</a:t>
            </a:r>
            <a:r>
              <a:rPr lang="en-US" sz="3000" dirty="0" err="1">
                <a:solidFill>
                  <a:srgbClr val="FFFFFF"/>
                </a:solidFill>
              </a:rPr>
              <a:t>Neves</a:t>
            </a:r>
            <a:r>
              <a:rPr lang="en-US" sz="3000" dirty="0">
                <a:solidFill>
                  <a:srgbClr val="FFFFFF"/>
                </a:solidFill>
              </a:rPr>
              <a:t> et al., 1997) and 15 species have been listed as threatened in Texas (Ford and Nicholson, 2006; Ford et. al., 2009)</a:t>
            </a:r>
            <a:r>
              <a:rPr lang="en-US" sz="3000" dirty="0" smtClean="0">
                <a:solidFill>
                  <a:srgbClr val="FFFFFF"/>
                </a:solidFill>
              </a:rPr>
              <a:t>. Texas </a:t>
            </a:r>
            <a:r>
              <a:rPr lang="en-US" sz="3000" dirty="0">
                <a:solidFill>
                  <a:srgbClr val="FFFFFF"/>
                </a:solidFill>
              </a:rPr>
              <a:t>has over fifty </a:t>
            </a:r>
            <a:r>
              <a:rPr lang="en-US" sz="3000" dirty="0" smtClean="0">
                <a:solidFill>
                  <a:srgbClr val="FFFFFF"/>
                </a:solidFill>
              </a:rPr>
              <a:t>species </a:t>
            </a:r>
            <a:r>
              <a:rPr lang="en-US" sz="3000" dirty="0">
                <a:solidFill>
                  <a:srgbClr val="FFFFFF"/>
                </a:solidFill>
              </a:rPr>
              <a:t>in multiple river basins that often have isolated drainage into the Gulf of Mexico (Howells, et al., 1996). In </a:t>
            </a:r>
            <a:r>
              <a:rPr lang="en-US" sz="3000" dirty="0" smtClean="0">
                <a:solidFill>
                  <a:srgbClr val="FFFFFF"/>
                </a:solidFill>
              </a:rPr>
              <a:t>east </a:t>
            </a:r>
            <a:r>
              <a:rPr lang="en-US" sz="3000" dirty="0">
                <a:solidFill>
                  <a:srgbClr val="FFFFFF"/>
                </a:solidFill>
              </a:rPr>
              <a:t>Texas a number of reservoirs and smaller impoundments have been constructed on rivers and streams. The rivers downstream of dams are subjected to </a:t>
            </a:r>
            <a:r>
              <a:rPr lang="en-US" sz="3000" dirty="0" err="1">
                <a:solidFill>
                  <a:srgbClr val="FFFFFF"/>
                </a:solidFill>
              </a:rPr>
              <a:t>instream</a:t>
            </a:r>
            <a:r>
              <a:rPr lang="en-US" sz="3000" dirty="0">
                <a:solidFill>
                  <a:srgbClr val="FFFFFF"/>
                </a:solidFill>
              </a:rPr>
              <a:t> flows that are occasionally extremely high </a:t>
            </a:r>
            <a:r>
              <a:rPr lang="en-US" sz="3000" dirty="0" smtClean="0">
                <a:solidFill>
                  <a:srgbClr val="FFFFFF"/>
                </a:solidFill>
              </a:rPr>
              <a:t>and </a:t>
            </a:r>
            <a:r>
              <a:rPr lang="en-US" sz="3000" dirty="0">
                <a:solidFill>
                  <a:srgbClr val="FFFFFF"/>
                </a:solidFill>
              </a:rPr>
              <a:t>variable.  This causes two impacts on mussels (Vaughn and Taylor, 1999).  The high flows scour the substrate and remove mussels entirely.  The variable flows cause bank erosion and the movement of large amounts of sand downstream.  Only mussel species that can move in these shifting sands can survive in this habitat.  In addition, hydroelectric dams release cooler deep water in large amounts in the summer for electrical requirements, and </a:t>
            </a:r>
            <a:r>
              <a:rPr lang="en-US" sz="3000" dirty="0" smtClean="0">
                <a:solidFill>
                  <a:srgbClr val="FFFFFF"/>
                </a:solidFill>
              </a:rPr>
              <a:t>this </a:t>
            </a:r>
            <a:r>
              <a:rPr lang="en-US" sz="3000" dirty="0">
                <a:solidFill>
                  <a:srgbClr val="FFFFFF"/>
                </a:solidFill>
              </a:rPr>
              <a:t>water can inhibit reproduction in some species. </a:t>
            </a:r>
            <a:r>
              <a:rPr lang="en-US" sz="3000" dirty="0" smtClean="0">
                <a:solidFill>
                  <a:srgbClr val="FFFFFF"/>
                </a:solidFill>
              </a:rPr>
              <a:t>The </a:t>
            </a:r>
            <a:r>
              <a:rPr lang="en-US" sz="3000" dirty="0">
                <a:solidFill>
                  <a:srgbClr val="FFFFFF"/>
                </a:solidFill>
              </a:rPr>
              <a:t>Neches River is the main water source for the units of the Big Thicket National Preserve and a hydroelectric dam (Dam B forming B. A. </a:t>
            </a:r>
            <a:r>
              <a:rPr lang="en-US" sz="3000" dirty="0" err="1">
                <a:solidFill>
                  <a:srgbClr val="FFFFFF"/>
                </a:solidFill>
              </a:rPr>
              <a:t>Steinhagen</a:t>
            </a:r>
            <a:r>
              <a:rPr lang="en-US" sz="3000" dirty="0">
                <a:solidFill>
                  <a:srgbClr val="FFFFFF"/>
                </a:solidFill>
              </a:rPr>
              <a:t> reservoir) is just upstream of these units.  It seems likely that this dam has impacted the mussel populations but mussel surveys in the area are limited and dated. </a:t>
            </a:r>
          </a:p>
          <a:p>
            <a:pPr algn="just"/>
            <a:r>
              <a:rPr lang="en-US" sz="2800" dirty="0" smtClean="0">
                <a:solidFill>
                  <a:srgbClr val="FFFFFF"/>
                </a:solidFill>
              </a:rPr>
              <a:t> </a:t>
            </a:r>
          </a:p>
          <a:p>
            <a:pPr algn="just"/>
            <a:endParaRPr lang="en-US" sz="2400" dirty="0" smtClean="0">
              <a:solidFill>
                <a:schemeClr val="bg1">
                  <a:lumMod val="95000"/>
                </a:schemeClr>
              </a:solidFill>
            </a:endParaRPr>
          </a:p>
          <a:p>
            <a:pPr algn="just"/>
            <a:endParaRPr lang="en-US" sz="2400" dirty="0">
              <a:solidFill>
                <a:schemeClr val="bg1">
                  <a:lumMod val="95000"/>
                </a:schemeClr>
              </a:solidFill>
            </a:endParaRPr>
          </a:p>
          <a:p>
            <a:pPr algn="just"/>
            <a:endParaRPr lang="en-US" sz="2400" dirty="0" smtClean="0">
              <a:solidFill>
                <a:schemeClr val="bg1">
                  <a:lumMod val="95000"/>
                </a:schemeClr>
              </a:solidFill>
            </a:endParaRPr>
          </a:p>
          <a:p>
            <a:pPr algn="just"/>
            <a:endParaRPr lang="en-US" sz="2400" dirty="0">
              <a:solidFill>
                <a:schemeClr val="bg1">
                  <a:lumMod val="95000"/>
                </a:schemeClr>
              </a:solidFill>
            </a:endParaRPr>
          </a:p>
          <a:p>
            <a:pPr algn="just"/>
            <a:endParaRPr lang="en-US" sz="2400" dirty="0" smtClean="0">
              <a:solidFill>
                <a:schemeClr val="bg1">
                  <a:lumMod val="95000"/>
                </a:schemeClr>
              </a:solidFill>
            </a:endParaRPr>
          </a:p>
          <a:p>
            <a:pPr algn="just"/>
            <a:endParaRPr lang="en-US" sz="2400" dirty="0">
              <a:solidFill>
                <a:schemeClr val="bg1">
                  <a:lumMod val="95000"/>
                </a:schemeClr>
              </a:solidFill>
            </a:endParaRPr>
          </a:p>
          <a:p>
            <a:pPr algn="just"/>
            <a:endParaRPr lang="en-US" sz="2400" dirty="0" smtClean="0">
              <a:solidFill>
                <a:schemeClr val="bg1">
                  <a:lumMod val="95000"/>
                </a:schemeClr>
              </a:solidFill>
            </a:endParaRPr>
          </a:p>
          <a:p>
            <a:pPr algn="just"/>
            <a:endParaRPr lang="en-US" sz="2400" dirty="0">
              <a:solidFill>
                <a:schemeClr val="bg1">
                  <a:lumMod val="95000"/>
                </a:schemeClr>
              </a:solidFill>
            </a:endParaRPr>
          </a:p>
          <a:p>
            <a:pPr algn="just"/>
            <a:endParaRPr lang="en-US" sz="2400" dirty="0" smtClean="0">
              <a:solidFill>
                <a:schemeClr val="bg1">
                  <a:lumMod val="95000"/>
                </a:schemeClr>
              </a:solidFill>
            </a:endParaRPr>
          </a:p>
          <a:p>
            <a:pPr algn="just"/>
            <a:endParaRPr lang="en-US" sz="2400" dirty="0">
              <a:solidFill>
                <a:schemeClr val="bg1">
                  <a:lumMod val="95000"/>
                </a:schemeClr>
              </a:solidFill>
            </a:endParaRPr>
          </a:p>
          <a:p>
            <a:pPr algn="just"/>
            <a:endParaRPr lang="en-US" sz="2400" dirty="0" smtClean="0">
              <a:solidFill>
                <a:schemeClr val="bg1">
                  <a:lumMod val="95000"/>
                </a:schemeClr>
              </a:solidFill>
            </a:endParaRPr>
          </a:p>
          <a:p>
            <a:pPr algn="ctr"/>
            <a:endParaRPr lang="en-US" sz="2400" dirty="0" smtClean="0">
              <a:solidFill>
                <a:schemeClr val="bg1">
                  <a:lumMod val="95000"/>
                </a:schemeClr>
              </a:solidFill>
            </a:endParaRPr>
          </a:p>
          <a:p>
            <a:pPr algn="ctr"/>
            <a:endParaRPr lang="en-US" sz="2400" dirty="0" smtClean="0">
              <a:solidFill>
                <a:schemeClr val="bg1">
                  <a:lumMod val="95000"/>
                </a:schemeClr>
              </a:solidFill>
            </a:endParaRPr>
          </a:p>
          <a:p>
            <a:pPr algn="ctr"/>
            <a:r>
              <a:rPr lang="en-US" sz="2400" dirty="0" smtClean="0">
                <a:solidFill>
                  <a:schemeClr val="bg1">
                    <a:lumMod val="95000"/>
                  </a:schemeClr>
                </a:solidFill>
              </a:rPr>
              <a:t>					 </a:t>
            </a:r>
            <a:r>
              <a:rPr lang="en-US" sz="2400" dirty="0">
                <a:solidFill>
                  <a:schemeClr val="bg1">
                    <a:lumMod val="95000"/>
                  </a:schemeClr>
                </a:solidFill>
              </a:rPr>
              <a:t>Fig. </a:t>
            </a:r>
            <a:r>
              <a:rPr lang="en-US" sz="2400" dirty="0" smtClean="0">
                <a:solidFill>
                  <a:schemeClr val="bg1">
                    <a:lumMod val="95000"/>
                  </a:schemeClr>
                </a:solidFill>
              </a:rPr>
              <a:t>2. </a:t>
            </a:r>
            <a:r>
              <a:rPr lang="en-US" sz="2400" dirty="0">
                <a:solidFill>
                  <a:schemeClr val="bg1">
                    <a:lumMod val="95000"/>
                  </a:schemeClr>
                </a:solidFill>
              </a:rPr>
              <a:t>Collecting mussels below B. A. </a:t>
            </a:r>
            <a:r>
              <a:rPr lang="en-US" sz="2400" dirty="0" err="1">
                <a:solidFill>
                  <a:schemeClr val="bg1">
                    <a:lumMod val="95000"/>
                  </a:schemeClr>
                </a:solidFill>
              </a:rPr>
              <a:t>Steinhagen</a:t>
            </a:r>
            <a:r>
              <a:rPr lang="en-US" sz="2400" dirty="0">
                <a:solidFill>
                  <a:schemeClr val="bg1">
                    <a:lumMod val="95000"/>
                  </a:schemeClr>
                </a:solidFill>
              </a:rPr>
              <a:t>.</a:t>
            </a:r>
          </a:p>
          <a:p>
            <a:pPr algn="ctr"/>
            <a:endParaRPr lang="en-US" sz="2400" dirty="0" smtClean="0">
              <a:solidFill>
                <a:schemeClr val="bg1">
                  <a:lumMod val="95000"/>
                </a:schemeClr>
              </a:solidFill>
            </a:endParaRPr>
          </a:p>
          <a:p>
            <a:r>
              <a:rPr lang="en-US" sz="2400" dirty="0" smtClean="0">
                <a:solidFill>
                  <a:srgbClr val="FFFFFF"/>
                </a:solidFill>
              </a:rPr>
              <a:t>Fig. 1. Neches </a:t>
            </a:r>
            <a:r>
              <a:rPr lang="en-US" sz="2400" dirty="0">
                <a:solidFill>
                  <a:srgbClr val="FFFFFF"/>
                </a:solidFill>
              </a:rPr>
              <a:t>River </a:t>
            </a:r>
            <a:r>
              <a:rPr lang="en-US" sz="2400" dirty="0" smtClean="0">
                <a:solidFill>
                  <a:srgbClr val="FFFFFF"/>
                </a:solidFill>
              </a:rPr>
              <a:t>upstream </a:t>
            </a:r>
            <a:r>
              <a:rPr lang="en-US" sz="2400" dirty="0">
                <a:solidFill>
                  <a:srgbClr val="FFFFFF"/>
                </a:solidFill>
              </a:rPr>
              <a:t>and </a:t>
            </a:r>
            <a:r>
              <a:rPr lang="en-US" sz="2400" dirty="0" smtClean="0">
                <a:solidFill>
                  <a:srgbClr val="FFFFFF"/>
                </a:solidFill>
              </a:rPr>
              <a:t>downstream</a:t>
            </a:r>
          </a:p>
          <a:p>
            <a:r>
              <a:rPr lang="en-US" sz="2400" dirty="0" smtClean="0">
                <a:solidFill>
                  <a:srgbClr val="FFFFFF"/>
                </a:solidFill>
              </a:rPr>
              <a:t>from </a:t>
            </a:r>
            <a:r>
              <a:rPr lang="en-US" sz="2400" dirty="0">
                <a:solidFill>
                  <a:srgbClr val="FFFFFF"/>
                </a:solidFill>
              </a:rPr>
              <a:t>B. A. </a:t>
            </a:r>
            <a:r>
              <a:rPr lang="en-US" sz="2400" dirty="0" err="1" smtClean="0">
                <a:solidFill>
                  <a:srgbClr val="FFFFFF"/>
                </a:solidFill>
              </a:rPr>
              <a:t>Steinhagen</a:t>
            </a:r>
            <a:r>
              <a:rPr lang="en-US" sz="2400" dirty="0" smtClean="0">
                <a:solidFill>
                  <a:srgbClr val="FFFFFF"/>
                </a:solidFill>
              </a:rPr>
              <a:t> </a:t>
            </a:r>
            <a:r>
              <a:rPr lang="en-US" sz="2400" dirty="0">
                <a:solidFill>
                  <a:srgbClr val="FFFFFF"/>
                </a:solidFill>
              </a:rPr>
              <a:t>Dam where </a:t>
            </a:r>
            <a:r>
              <a:rPr lang="en-US" sz="2400" dirty="0" smtClean="0">
                <a:solidFill>
                  <a:srgbClr val="FFFFFF"/>
                </a:solidFill>
              </a:rPr>
              <a:t>surveys</a:t>
            </a:r>
          </a:p>
          <a:p>
            <a:r>
              <a:rPr lang="en-US" sz="2400" dirty="0" smtClean="0">
                <a:solidFill>
                  <a:srgbClr val="FFFFFF"/>
                </a:solidFill>
              </a:rPr>
              <a:t>were conducted.</a:t>
            </a:r>
            <a:endParaRPr lang="en-US" sz="2400" dirty="0">
              <a:solidFill>
                <a:srgbClr val="FFFFFF"/>
              </a:solidFill>
            </a:endParaRPr>
          </a:p>
        </p:txBody>
      </p:sp>
      <p:sp>
        <p:nvSpPr>
          <p:cNvPr id="9" name="TextBox 8"/>
          <p:cNvSpPr txBox="1"/>
          <p:nvPr/>
        </p:nvSpPr>
        <p:spPr>
          <a:xfrm>
            <a:off x="15849600" y="6019800"/>
            <a:ext cx="13639800" cy="5632311"/>
          </a:xfrm>
          <a:prstGeom prst="rect">
            <a:avLst/>
          </a:prstGeom>
          <a:solidFill>
            <a:schemeClr val="tx2">
              <a:lumMod val="75000"/>
            </a:schemeClr>
          </a:solidFill>
          <a:ln w="76200">
            <a:solidFill>
              <a:schemeClr val="tx1"/>
            </a:solidFill>
          </a:ln>
        </p:spPr>
        <p:txBody>
          <a:bodyPr wrap="square" rtlCol="0">
            <a:spAutoFit/>
          </a:bodyPr>
          <a:lstStyle/>
          <a:p>
            <a:pPr algn="just"/>
            <a:r>
              <a:rPr lang="en-US" sz="3000" dirty="0">
                <a:solidFill>
                  <a:srgbClr val="FFFFFF"/>
                </a:solidFill>
              </a:rPr>
              <a:t>Methods </a:t>
            </a:r>
          </a:p>
          <a:p>
            <a:pPr algn="just"/>
            <a:r>
              <a:rPr lang="en-US" sz="3000" dirty="0" smtClean="0">
                <a:solidFill>
                  <a:srgbClr val="FFFFFF"/>
                </a:solidFill>
              </a:rPr>
              <a:t>    We </a:t>
            </a:r>
            <a:r>
              <a:rPr lang="en-US" sz="3000" dirty="0">
                <a:solidFill>
                  <a:srgbClr val="FFFFFF"/>
                </a:solidFill>
              </a:rPr>
              <a:t>conducted 10 surveys </a:t>
            </a:r>
            <a:r>
              <a:rPr lang="en-US" sz="3000" dirty="0" smtClean="0">
                <a:solidFill>
                  <a:srgbClr val="FFFFFF"/>
                </a:solidFill>
              </a:rPr>
              <a:t>for mussels on </a:t>
            </a:r>
            <a:r>
              <a:rPr lang="en-US" sz="3000" dirty="0">
                <a:solidFill>
                  <a:srgbClr val="FFFFFF"/>
                </a:solidFill>
              </a:rPr>
              <a:t>the </a:t>
            </a:r>
            <a:r>
              <a:rPr lang="en-US" sz="3000" dirty="0" err="1" smtClean="0">
                <a:solidFill>
                  <a:srgbClr val="FFFFFF"/>
                </a:solidFill>
              </a:rPr>
              <a:t>mainstem</a:t>
            </a:r>
            <a:r>
              <a:rPr lang="en-US" sz="3000" dirty="0" smtClean="0">
                <a:solidFill>
                  <a:srgbClr val="FFFFFF"/>
                </a:solidFill>
              </a:rPr>
              <a:t> of the Neches River </a:t>
            </a:r>
            <a:r>
              <a:rPr lang="en-US" sz="3000" dirty="0">
                <a:solidFill>
                  <a:srgbClr val="FFFFFF"/>
                </a:solidFill>
              </a:rPr>
              <a:t>from 80 km upstream </a:t>
            </a:r>
            <a:r>
              <a:rPr lang="en-US" sz="3000" dirty="0" smtClean="0">
                <a:solidFill>
                  <a:srgbClr val="FFFFFF"/>
                </a:solidFill>
              </a:rPr>
              <a:t>of </a:t>
            </a:r>
            <a:r>
              <a:rPr lang="en-US" sz="3000" dirty="0">
                <a:solidFill>
                  <a:srgbClr val="FFFFFF"/>
                </a:solidFill>
              </a:rPr>
              <a:t>B. A. </a:t>
            </a:r>
            <a:r>
              <a:rPr lang="en-US" sz="3000" dirty="0" err="1">
                <a:solidFill>
                  <a:srgbClr val="FFFFFF"/>
                </a:solidFill>
              </a:rPr>
              <a:t>Steinhagen</a:t>
            </a:r>
            <a:r>
              <a:rPr lang="en-US" sz="3000" dirty="0">
                <a:solidFill>
                  <a:srgbClr val="FFFFFF"/>
                </a:solidFill>
              </a:rPr>
              <a:t> and 30 surveys in 3 units of the Big Thicket </a:t>
            </a:r>
            <a:r>
              <a:rPr lang="en-US" sz="3000" dirty="0" smtClean="0">
                <a:solidFill>
                  <a:srgbClr val="FFFFFF"/>
                </a:solidFill>
              </a:rPr>
              <a:t>to </a:t>
            </a:r>
            <a:r>
              <a:rPr lang="en-US" sz="3000" dirty="0">
                <a:solidFill>
                  <a:srgbClr val="FFFFFF"/>
                </a:solidFill>
              </a:rPr>
              <a:t>55 km </a:t>
            </a:r>
            <a:r>
              <a:rPr lang="en-US" sz="3000" dirty="0" smtClean="0">
                <a:solidFill>
                  <a:srgbClr val="FFFFFF"/>
                </a:solidFill>
              </a:rPr>
              <a:t>below the dam (</a:t>
            </a:r>
            <a:r>
              <a:rPr lang="en-US" sz="3000" dirty="0">
                <a:solidFill>
                  <a:srgbClr val="FFFFFF"/>
                </a:solidFill>
              </a:rPr>
              <a:t>Fig. 1). Nine of </a:t>
            </a:r>
            <a:r>
              <a:rPr lang="en-US" sz="3000" dirty="0" smtClean="0">
                <a:solidFill>
                  <a:srgbClr val="FFFFFF"/>
                </a:solidFill>
              </a:rPr>
              <a:t>the latter </a:t>
            </a:r>
            <a:r>
              <a:rPr lang="en-US" sz="3000" dirty="0">
                <a:solidFill>
                  <a:srgbClr val="FFFFFF"/>
                </a:solidFill>
              </a:rPr>
              <a:t>were on tributaries or </a:t>
            </a:r>
            <a:r>
              <a:rPr lang="en-US" sz="3000" dirty="0" smtClean="0">
                <a:solidFill>
                  <a:srgbClr val="FFFFFF"/>
                </a:solidFill>
              </a:rPr>
              <a:t>oxbows </a:t>
            </a:r>
            <a:r>
              <a:rPr lang="en-US" sz="3000" dirty="0">
                <a:solidFill>
                  <a:srgbClr val="FFFFFF"/>
                </a:solidFill>
              </a:rPr>
              <a:t>off of the </a:t>
            </a:r>
            <a:r>
              <a:rPr lang="en-US" sz="3000" dirty="0" err="1">
                <a:solidFill>
                  <a:srgbClr val="FFFFFF"/>
                </a:solidFill>
              </a:rPr>
              <a:t>mainstem</a:t>
            </a:r>
            <a:r>
              <a:rPr lang="en-US" sz="3000" dirty="0">
                <a:solidFill>
                  <a:srgbClr val="FFFFFF"/>
                </a:solidFill>
              </a:rPr>
              <a:t>. </a:t>
            </a:r>
            <a:r>
              <a:rPr lang="en-US" sz="3000" dirty="0" smtClean="0">
                <a:solidFill>
                  <a:srgbClr val="FFFFFF"/>
                </a:solidFill>
              </a:rPr>
              <a:t>These </a:t>
            </a:r>
            <a:r>
              <a:rPr lang="en-US" sz="3000" dirty="0">
                <a:solidFill>
                  <a:srgbClr val="FFFFFF"/>
                </a:solidFill>
              </a:rPr>
              <a:t>lower reaches included the Upper Neches River Corridor Unit just south </a:t>
            </a:r>
            <a:r>
              <a:rPr lang="en-US" sz="3000" dirty="0" smtClean="0">
                <a:solidFill>
                  <a:srgbClr val="FFFFFF"/>
                </a:solidFill>
              </a:rPr>
              <a:t>of </a:t>
            </a:r>
            <a:r>
              <a:rPr lang="en-US" sz="3000" dirty="0">
                <a:solidFill>
                  <a:srgbClr val="FFFFFF"/>
                </a:solidFill>
              </a:rPr>
              <a:t>Dam B, </a:t>
            </a:r>
            <a:r>
              <a:rPr lang="en-US" sz="3000" dirty="0" err="1">
                <a:solidFill>
                  <a:srgbClr val="FFFFFF"/>
                </a:solidFill>
              </a:rPr>
              <a:t>Canyonlands</a:t>
            </a:r>
            <a:r>
              <a:rPr lang="en-US" sz="3000" dirty="0">
                <a:solidFill>
                  <a:srgbClr val="FFFFFF"/>
                </a:solidFill>
              </a:rPr>
              <a:t> Unit and the Neches Bottom and Jack Gore </a:t>
            </a:r>
            <a:r>
              <a:rPr lang="en-US" sz="3000" dirty="0" err="1">
                <a:solidFill>
                  <a:srgbClr val="FFFFFF"/>
                </a:solidFill>
              </a:rPr>
              <a:t>Baygall</a:t>
            </a:r>
            <a:r>
              <a:rPr lang="en-US" sz="3000" dirty="0">
                <a:solidFill>
                  <a:srgbClr val="FFFFFF"/>
                </a:solidFill>
              </a:rPr>
              <a:t> unit. </a:t>
            </a:r>
            <a:r>
              <a:rPr lang="en-US" sz="3000" dirty="0" smtClean="0">
                <a:solidFill>
                  <a:srgbClr val="FFFFFF"/>
                </a:solidFill>
              </a:rPr>
              <a:t>We </a:t>
            </a:r>
            <a:r>
              <a:rPr lang="en-US" sz="3000" dirty="0">
                <a:solidFill>
                  <a:srgbClr val="FFFFFF"/>
                </a:solidFill>
              </a:rPr>
              <a:t>scouted the </a:t>
            </a:r>
            <a:r>
              <a:rPr lang="en-US" sz="3000" dirty="0" smtClean="0">
                <a:solidFill>
                  <a:srgbClr val="FFFFFF"/>
                </a:solidFill>
              </a:rPr>
              <a:t>river </a:t>
            </a:r>
            <a:r>
              <a:rPr lang="en-US" sz="3000" dirty="0">
                <a:solidFill>
                  <a:srgbClr val="FFFFFF"/>
                </a:solidFill>
              </a:rPr>
              <a:t>by boat </a:t>
            </a:r>
            <a:r>
              <a:rPr lang="en-US" sz="3000" dirty="0" smtClean="0">
                <a:solidFill>
                  <a:srgbClr val="FFFFFF"/>
                </a:solidFill>
              </a:rPr>
              <a:t>for </a:t>
            </a:r>
            <a:r>
              <a:rPr lang="en-US" sz="3000" dirty="0">
                <a:solidFill>
                  <a:srgbClr val="FFFFFF"/>
                </a:solidFill>
              </a:rPr>
              <a:t>suitable habitat, and then </a:t>
            </a:r>
            <a:r>
              <a:rPr lang="en-US" sz="3000" dirty="0" smtClean="0">
                <a:solidFill>
                  <a:srgbClr val="FFFFFF"/>
                </a:solidFill>
              </a:rPr>
              <a:t>conducted </a:t>
            </a:r>
            <a:r>
              <a:rPr lang="en-US" sz="3000" dirty="0">
                <a:solidFill>
                  <a:srgbClr val="FFFFFF"/>
                </a:solidFill>
              </a:rPr>
              <a:t>timed hand </a:t>
            </a:r>
            <a:r>
              <a:rPr lang="en-US" sz="3000" dirty="0" smtClean="0">
                <a:solidFill>
                  <a:srgbClr val="FFFFFF"/>
                </a:solidFill>
              </a:rPr>
              <a:t>searches within </a:t>
            </a:r>
            <a:r>
              <a:rPr lang="en-US" sz="3000" dirty="0">
                <a:solidFill>
                  <a:srgbClr val="FFFFFF"/>
                </a:solidFill>
              </a:rPr>
              <a:t>100 to 150 </a:t>
            </a:r>
            <a:r>
              <a:rPr lang="en-US" sz="3000" dirty="0" smtClean="0">
                <a:solidFill>
                  <a:srgbClr val="FFFFFF"/>
                </a:solidFill>
              </a:rPr>
              <a:t>meter reaches.  </a:t>
            </a:r>
            <a:r>
              <a:rPr lang="en-US" sz="3000" dirty="0">
                <a:solidFill>
                  <a:srgbClr val="FFFFFF"/>
                </a:solidFill>
              </a:rPr>
              <a:t>Timed searches are the best method to obtain the most species </a:t>
            </a:r>
            <a:r>
              <a:rPr lang="en-US" sz="3000" dirty="0" smtClean="0">
                <a:solidFill>
                  <a:srgbClr val="FFFFFF"/>
                </a:solidFill>
              </a:rPr>
              <a:t>(</a:t>
            </a:r>
            <a:r>
              <a:rPr lang="en-US" sz="3000" dirty="0" err="1" smtClean="0">
                <a:solidFill>
                  <a:srgbClr val="FFFFFF"/>
                </a:solidFill>
              </a:rPr>
              <a:t>Strayer</a:t>
            </a:r>
            <a:r>
              <a:rPr lang="en-US" sz="3000" dirty="0" smtClean="0">
                <a:solidFill>
                  <a:srgbClr val="FFFFFF"/>
                </a:solidFill>
              </a:rPr>
              <a:t> et al., 1997; </a:t>
            </a:r>
            <a:r>
              <a:rPr lang="en-US" sz="3000" dirty="0" err="1" smtClean="0">
                <a:solidFill>
                  <a:srgbClr val="FFFFFF"/>
                </a:solidFill>
              </a:rPr>
              <a:t>Strayer</a:t>
            </a:r>
            <a:r>
              <a:rPr lang="en-US" sz="3000" dirty="0" smtClean="0">
                <a:solidFill>
                  <a:srgbClr val="FFFFFF"/>
                </a:solidFill>
              </a:rPr>
              <a:t> and Smith, 2003; Vaughn, et al., 1997). All live and dead </a:t>
            </a:r>
            <a:r>
              <a:rPr lang="en-US" sz="3000" dirty="0" err="1">
                <a:solidFill>
                  <a:srgbClr val="FFFFFF"/>
                </a:solidFill>
              </a:rPr>
              <a:t>unionids</a:t>
            </a:r>
            <a:r>
              <a:rPr lang="en-US" sz="3000" dirty="0">
                <a:solidFill>
                  <a:srgbClr val="FFFFFF"/>
                </a:solidFill>
              </a:rPr>
              <a:t> were collected, </a:t>
            </a:r>
            <a:r>
              <a:rPr lang="en-US" sz="3000" dirty="0" smtClean="0">
                <a:solidFill>
                  <a:srgbClr val="FFFFFF"/>
                </a:solidFill>
              </a:rPr>
              <a:t>identified, counted and live </a:t>
            </a:r>
            <a:r>
              <a:rPr lang="en-US" sz="3000" dirty="0">
                <a:solidFill>
                  <a:srgbClr val="FFFFFF"/>
                </a:solidFill>
              </a:rPr>
              <a:t>were returned to the river. Vouchers of recent dead specimens of threatened species were retained in the University of Texas at Tyler collection. </a:t>
            </a:r>
          </a:p>
        </p:txBody>
      </p:sp>
      <p:sp>
        <p:nvSpPr>
          <p:cNvPr id="10" name="TextBox 9"/>
          <p:cNvSpPr txBox="1"/>
          <p:nvPr/>
        </p:nvSpPr>
        <p:spPr>
          <a:xfrm>
            <a:off x="15849600" y="12115800"/>
            <a:ext cx="13487400" cy="19964400"/>
          </a:xfrm>
          <a:prstGeom prst="rect">
            <a:avLst/>
          </a:prstGeom>
          <a:solidFill>
            <a:schemeClr val="tx2">
              <a:lumMod val="75000"/>
            </a:schemeClr>
          </a:solidFill>
          <a:ln w="76200">
            <a:solidFill>
              <a:schemeClr val="tx1"/>
            </a:solidFill>
          </a:ln>
        </p:spPr>
        <p:txBody>
          <a:bodyPr wrap="square" rtlCol="0">
            <a:spAutoFit/>
          </a:bodyPr>
          <a:lstStyle/>
          <a:p>
            <a:r>
              <a:rPr lang="en-US" sz="3000" dirty="0">
                <a:solidFill>
                  <a:srgbClr val="FFFFFF"/>
                </a:solidFill>
                <a:latin typeface="Calibri"/>
                <a:ea typeface="ＭＳ 明朝"/>
                <a:cs typeface="Calibri"/>
              </a:rPr>
              <a:t>Results.</a:t>
            </a:r>
          </a:p>
          <a:p>
            <a:pPr algn="just"/>
            <a:r>
              <a:rPr lang="en-US" sz="3000" dirty="0" smtClean="0">
                <a:solidFill>
                  <a:srgbClr val="FFFFFF"/>
                </a:solidFill>
                <a:latin typeface="Calibri"/>
                <a:ea typeface="ＭＳ 明朝"/>
                <a:cs typeface="Calibri"/>
              </a:rPr>
              <a:t>    Below B. A. </a:t>
            </a:r>
            <a:r>
              <a:rPr lang="en-US" sz="3000" dirty="0" err="1" smtClean="0">
                <a:solidFill>
                  <a:srgbClr val="FFFFFF"/>
                </a:solidFill>
                <a:latin typeface="Calibri"/>
                <a:ea typeface="ＭＳ 明朝"/>
                <a:cs typeface="Calibri"/>
              </a:rPr>
              <a:t>Steinhagen</a:t>
            </a:r>
            <a:r>
              <a:rPr lang="en-US" sz="3000" dirty="0" smtClean="0">
                <a:solidFill>
                  <a:srgbClr val="FFFFFF"/>
                </a:solidFill>
                <a:latin typeface="Calibri"/>
                <a:ea typeface="ＭＳ 明朝"/>
                <a:cs typeface="Calibri"/>
              </a:rPr>
              <a:t> we collected 564 </a:t>
            </a:r>
            <a:r>
              <a:rPr lang="en-US" sz="3000" dirty="0">
                <a:solidFill>
                  <a:srgbClr val="FFFFFF"/>
                </a:solidFill>
                <a:latin typeface="Calibri"/>
                <a:ea typeface="ＭＳ 明朝"/>
                <a:cs typeface="Calibri"/>
              </a:rPr>
              <a:t>live and 313 recent dead mussels of 23 species i</a:t>
            </a:r>
            <a:r>
              <a:rPr lang="en-US" sz="3000" dirty="0" smtClean="0">
                <a:solidFill>
                  <a:srgbClr val="FFFFFF"/>
                </a:solidFill>
                <a:latin typeface="Calibri"/>
                <a:ea typeface="ＭＳ 明朝"/>
                <a:cs typeface="Calibri"/>
              </a:rPr>
              <a:t>n </a:t>
            </a:r>
            <a:r>
              <a:rPr lang="en-US" sz="3000" dirty="0">
                <a:solidFill>
                  <a:srgbClr val="FFFFFF"/>
                </a:solidFill>
                <a:latin typeface="Calibri"/>
                <a:ea typeface="ＭＳ 明朝"/>
                <a:cs typeface="Calibri"/>
              </a:rPr>
              <a:t>the 30 surveys </a:t>
            </a:r>
            <a:r>
              <a:rPr lang="en-US" sz="3000" dirty="0" smtClean="0">
                <a:solidFill>
                  <a:srgbClr val="FFFFFF"/>
                </a:solidFill>
                <a:latin typeface="Calibri"/>
                <a:ea typeface="ＭＳ 明朝"/>
                <a:cs typeface="Calibri"/>
              </a:rPr>
              <a:t>(</a:t>
            </a:r>
            <a:r>
              <a:rPr lang="en-US" sz="3000" dirty="0">
                <a:solidFill>
                  <a:srgbClr val="FFFFFF"/>
                </a:solidFill>
                <a:latin typeface="Calibri"/>
                <a:ea typeface="ＭＳ 明朝"/>
                <a:cs typeface="Calibri"/>
              </a:rPr>
              <a:t>Fig. 3).  Only 89 of the live came from the </a:t>
            </a:r>
            <a:r>
              <a:rPr lang="en-US" sz="3000" dirty="0" err="1">
                <a:solidFill>
                  <a:srgbClr val="FFFFFF"/>
                </a:solidFill>
                <a:latin typeface="Calibri"/>
                <a:ea typeface="ＭＳ 明朝"/>
                <a:cs typeface="Calibri"/>
              </a:rPr>
              <a:t>mainstem</a:t>
            </a:r>
            <a:r>
              <a:rPr lang="en-US" sz="3000" dirty="0">
                <a:solidFill>
                  <a:srgbClr val="FFFFFF"/>
                </a:solidFill>
                <a:latin typeface="Calibri"/>
                <a:ea typeface="ＭＳ 明朝"/>
                <a:cs typeface="Calibri"/>
              </a:rPr>
              <a:t> whereas the oxbows had 480 live mussels. We collected 2430 live and 195 dead mussels of 21 species from the 10 sites in the </a:t>
            </a:r>
            <a:r>
              <a:rPr lang="en-US" sz="3000" dirty="0" err="1" smtClean="0">
                <a:solidFill>
                  <a:srgbClr val="FFFFFF"/>
                </a:solidFill>
                <a:latin typeface="Calibri"/>
                <a:ea typeface="ＭＳ 明朝"/>
                <a:cs typeface="Calibri"/>
              </a:rPr>
              <a:t>mainstem</a:t>
            </a:r>
            <a:r>
              <a:rPr lang="en-US" sz="3000" dirty="0" smtClean="0">
                <a:solidFill>
                  <a:srgbClr val="FFFFFF"/>
                </a:solidFill>
                <a:latin typeface="Calibri"/>
                <a:ea typeface="ＭＳ 明朝"/>
                <a:cs typeface="Calibri"/>
              </a:rPr>
              <a:t> </a:t>
            </a:r>
            <a:r>
              <a:rPr lang="en-US" sz="3000" dirty="0">
                <a:solidFill>
                  <a:srgbClr val="FFFFFF"/>
                </a:solidFill>
                <a:latin typeface="Calibri"/>
                <a:ea typeface="ＭＳ 明朝"/>
                <a:cs typeface="Calibri"/>
              </a:rPr>
              <a:t>above the dam (Fig. 4.).</a:t>
            </a:r>
          </a:p>
          <a:p>
            <a:endParaRPr lang="en-US" sz="2800" dirty="0" smtClean="0">
              <a:solidFill>
                <a:srgbClr val="FFFFFF"/>
              </a:solidFill>
            </a:endParaRPr>
          </a:p>
          <a:p>
            <a:endParaRPr lang="en-US" sz="2400" dirty="0" smtClean="0">
              <a:solidFill>
                <a:schemeClr val="bg1">
                  <a:lumMod val="95000"/>
                </a:schemeClr>
              </a:solidFill>
            </a:endParaRPr>
          </a:p>
          <a:p>
            <a:endParaRPr lang="en-US" sz="2400" dirty="0" smtClean="0">
              <a:solidFill>
                <a:schemeClr val="bg1">
                  <a:lumMod val="95000"/>
                </a:schemeClr>
              </a:solidFill>
            </a:endParaRPr>
          </a:p>
          <a:p>
            <a:endParaRPr lang="en-US" sz="2400" dirty="0" smtClean="0">
              <a:solidFill>
                <a:schemeClr val="bg1">
                  <a:lumMod val="95000"/>
                </a:schemeClr>
              </a:solidFill>
            </a:endParaRPr>
          </a:p>
          <a:p>
            <a:endParaRPr lang="en-US" sz="2400" dirty="0" smtClean="0">
              <a:solidFill>
                <a:schemeClr val="bg1">
                  <a:lumMod val="95000"/>
                </a:schemeClr>
              </a:solidFill>
            </a:endParaRPr>
          </a:p>
          <a:p>
            <a:endParaRPr lang="en-US" sz="2400" dirty="0" smtClean="0">
              <a:solidFill>
                <a:schemeClr val="bg1">
                  <a:lumMod val="95000"/>
                </a:schemeClr>
              </a:solidFill>
            </a:endParaRPr>
          </a:p>
          <a:p>
            <a:endParaRPr lang="en-US" sz="3200" dirty="0" smtClean="0">
              <a:solidFill>
                <a:schemeClr val="bg1">
                  <a:lumMod val="95000"/>
                </a:schemeClr>
              </a:solidFill>
            </a:endParaRPr>
          </a:p>
          <a:p>
            <a:endParaRPr lang="en-US" sz="2400" dirty="0" smtClean="0">
              <a:solidFill>
                <a:schemeClr val="bg1">
                  <a:lumMod val="95000"/>
                </a:schemeClr>
              </a:solidFill>
            </a:endParaRPr>
          </a:p>
          <a:p>
            <a:endParaRPr lang="en-US" sz="2400" dirty="0" smtClean="0">
              <a:solidFill>
                <a:schemeClr val="bg1">
                  <a:lumMod val="95000"/>
                </a:schemeClr>
              </a:solidFill>
            </a:endParaRPr>
          </a:p>
          <a:p>
            <a:endParaRPr lang="en-US" sz="2400" dirty="0" smtClean="0">
              <a:solidFill>
                <a:schemeClr val="bg1">
                  <a:lumMod val="95000"/>
                </a:schemeClr>
              </a:solidFill>
            </a:endParaRPr>
          </a:p>
          <a:p>
            <a:r>
              <a:rPr lang="en-US" sz="2400" dirty="0" smtClean="0">
                <a:solidFill>
                  <a:schemeClr val="bg1">
                    <a:lumMod val="95000"/>
                  </a:schemeClr>
                </a:solidFill>
              </a:rPr>
              <a:t>Fig. 3. Mussels collected below B. A. </a:t>
            </a:r>
            <a:r>
              <a:rPr lang="en-US" sz="2400" dirty="0" err="1" smtClean="0">
                <a:solidFill>
                  <a:schemeClr val="bg1">
                    <a:lumMod val="95000"/>
                  </a:schemeClr>
                </a:solidFill>
              </a:rPr>
              <a:t>Steinhagen</a:t>
            </a:r>
            <a:r>
              <a:rPr lang="en-US" sz="2400" dirty="0" smtClean="0">
                <a:solidFill>
                  <a:schemeClr val="bg1">
                    <a:lumMod val="95000"/>
                  </a:schemeClr>
                </a:solidFill>
              </a:rPr>
              <a:t>.         Fig.  4. Mussels collected above B. A. </a:t>
            </a:r>
            <a:r>
              <a:rPr lang="en-US" sz="2400" dirty="0" err="1" smtClean="0">
                <a:solidFill>
                  <a:schemeClr val="bg1">
                    <a:lumMod val="95000"/>
                  </a:schemeClr>
                </a:solidFill>
              </a:rPr>
              <a:t>Steinhagen</a:t>
            </a:r>
            <a:endParaRPr lang="en-US" sz="2400" dirty="0" smtClean="0">
              <a:solidFill>
                <a:schemeClr val="bg1">
                  <a:lumMod val="95000"/>
                </a:schemeClr>
              </a:solidFill>
            </a:endParaRPr>
          </a:p>
          <a:p>
            <a:endParaRPr lang="en-US" sz="2400" dirty="0" smtClean="0">
              <a:solidFill>
                <a:schemeClr val="bg1">
                  <a:lumMod val="95000"/>
                </a:schemeClr>
              </a:solidFill>
            </a:endParaRPr>
          </a:p>
          <a:p>
            <a:pPr algn="just"/>
            <a:r>
              <a:rPr lang="en-US" sz="3000" dirty="0">
                <a:solidFill>
                  <a:srgbClr val="FFFFFF"/>
                </a:solidFill>
              </a:rPr>
              <a:t>T</a:t>
            </a:r>
            <a:r>
              <a:rPr lang="en-US" sz="3000" dirty="0" smtClean="0">
                <a:solidFill>
                  <a:srgbClr val="FFFFFF"/>
                </a:solidFill>
              </a:rPr>
              <a:t>he </a:t>
            </a:r>
            <a:r>
              <a:rPr lang="en-US" sz="3000" dirty="0">
                <a:solidFill>
                  <a:srgbClr val="FFFFFF"/>
                </a:solidFill>
              </a:rPr>
              <a:t>diversity of mussels was similar </a:t>
            </a:r>
            <a:r>
              <a:rPr lang="en-US" sz="3000" dirty="0" smtClean="0">
                <a:solidFill>
                  <a:srgbClr val="FFFFFF"/>
                </a:solidFill>
              </a:rPr>
              <a:t>both above and below the dam but </a:t>
            </a:r>
            <a:r>
              <a:rPr lang="en-US" sz="3000" dirty="0">
                <a:solidFill>
                  <a:srgbClr val="FFFFFF"/>
                </a:solidFill>
              </a:rPr>
              <a:t>the numbers collected </a:t>
            </a:r>
            <a:r>
              <a:rPr lang="en-US" sz="3000" dirty="0" smtClean="0">
                <a:solidFill>
                  <a:srgbClr val="FFFFFF"/>
                </a:solidFill>
              </a:rPr>
              <a:t>was much higher upstream even though only 1/3 of the sites were sampled (</a:t>
            </a:r>
            <a:r>
              <a:rPr lang="en-US" sz="3000" dirty="0">
                <a:solidFill>
                  <a:srgbClr val="FFFFFF"/>
                </a:solidFill>
              </a:rPr>
              <a:t>Fig. 5).  </a:t>
            </a:r>
            <a:r>
              <a:rPr lang="en-US" sz="3000" dirty="0" smtClean="0">
                <a:solidFill>
                  <a:srgbClr val="FFFFFF"/>
                </a:solidFill>
              </a:rPr>
              <a:t>Above the dam two </a:t>
            </a:r>
            <a:r>
              <a:rPr lang="en-US" sz="3000" dirty="0">
                <a:solidFill>
                  <a:srgbClr val="FFFFFF"/>
                </a:solidFill>
              </a:rPr>
              <a:t>species </a:t>
            </a:r>
            <a:r>
              <a:rPr lang="en-US" sz="3000" dirty="0" smtClean="0">
                <a:solidFill>
                  <a:srgbClr val="FFFFFF"/>
                </a:solidFill>
              </a:rPr>
              <a:t>dominated </a:t>
            </a:r>
            <a:r>
              <a:rPr lang="en-US" sz="3000" dirty="0">
                <a:solidFill>
                  <a:srgbClr val="FFFFFF"/>
                </a:solidFill>
              </a:rPr>
              <a:t>(Western </a:t>
            </a:r>
            <a:r>
              <a:rPr lang="en-US" sz="3000" dirty="0" err="1">
                <a:solidFill>
                  <a:srgbClr val="FFFFFF"/>
                </a:solidFill>
              </a:rPr>
              <a:t>P</a:t>
            </a:r>
            <a:r>
              <a:rPr lang="en-US" sz="3000" dirty="0" err="1" smtClean="0">
                <a:solidFill>
                  <a:srgbClr val="FFFFFF"/>
                </a:solidFill>
              </a:rPr>
              <a:t>impleback</a:t>
            </a:r>
            <a:r>
              <a:rPr lang="en-US" sz="3000" dirty="0" smtClean="0">
                <a:solidFill>
                  <a:srgbClr val="FFFFFF"/>
                </a:solidFill>
              </a:rPr>
              <a:t> </a:t>
            </a:r>
            <a:r>
              <a:rPr lang="en-US" sz="3000" dirty="0">
                <a:solidFill>
                  <a:srgbClr val="FFFFFF"/>
                </a:solidFill>
              </a:rPr>
              <a:t>and </a:t>
            </a:r>
            <a:r>
              <a:rPr lang="en-US" sz="3000" dirty="0" err="1">
                <a:solidFill>
                  <a:srgbClr val="FFFFFF"/>
                </a:solidFill>
              </a:rPr>
              <a:t>Threehorn</a:t>
            </a:r>
            <a:r>
              <a:rPr lang="en-US" sz="3000" dirty="0">
                <a:solidFill>
                  <a:srgbClr val="FFFFFF"/>
                </a:solidFill>
              </a:rPr>
              <a:t> </a:t>
            </a:r>
            <a:r>
              <a:rPr lang="en-US" sz="3000" dirty="0" err="1">
                <a:solidFill>
                  <a:srgbClr val="FFFFFF"/>
                </a:solidFill>
              </a:rPr>
              <a:t>Wartyback</a:t>
            </a:r>
            <a:r>
              <a:rPr lang="en-US" sz="3000" dirty="0">
                <a:solidFill>
                  <a:srgbClr val="FFFFFF"/>
                </a:solidFill>
              </a:rPr>
              <a:t>) but </a:t>
            </a:r>
            <a:r>
              <a:rPr lang="en-US" sz="3000" dirty="0" smtClean="0">
                <a:solidFill>
                  <a:srgbClr val="FFFFFF"/>
                </a:solidFill>
              </a:rPr>
              <a:t>many exhibited </a:t>
            </a:r>
            <a:r>
              <a:rPr lang="en-US" sz="3000" dirty="0">
                <a:solidFill>
                  <a:srgbClr val="FFFFFF"/>
                </a:solidFill>
              </a:rPr>
              <a:t>significant abundance (Fig. 3).  Threatened Texas </a:t>
            </a:r>
            <a:r>
              <a:rPr lang="en-US" sz="3000" dirty="0" err="1">
                <a:solidFill>
                  <a:srgbClr val="FFFFFF"/>
                </a:solidFill>
              </a:rPr>
              <a:t>pigtoe</a:t>
            </a:r>
            <a:r>
              <a:rPr lang="en-US" sz="3000" dirty="0">
                <a:solidFill>
                  <a:srgbClr val="FFFFFF"/>
                </a:solidFill>
              </a:rPr>
              <a:t> and Louisiana </a:t>
            </a:r>
            <a:r>
              <a:rPr lang="en-US" sz="3000" dirty="0" err="1">
                <a:solidFill>
                  <a:srgbClr val="FFFFFF"/>
                </a:solidFill>
              </a:rPr>
              <a:t>pigtoe</a:t>
            </a:r>
            <a:r>
              <a:rPr lang="en-US" sz="3000" dirty="0">
                <a:solidFill>
                  <a:srgbClr val="FFFFFF"/>
                </a:solidFill>
              </a:rPr>
              <a:t> were 6</a:t>
            </a:r>
            <a:r>
              <a:rPr lang="en-US" sz="3000" baseline="30000" dirty="0">
                <a:solidFill>
                  <a:srgbClr val="FFFFFF"/>
                </a:solidFill>
              </a:rPr>
              <a:t>th</a:t>
            </a:r>
            <a:r>
              <a:rPr lang="en-US" sz="3000" dirty="0">
                <a:solidFill>
                  <a:srgbClr val="FFFFFF"/>
                </a:solidFill>
              </a:rPr>
              <a:t> and 8</a:t>
            </a:r>
            <a:r>
              <a:rPr lang="en-US" sz="3000" baseline="30000" dirty="0">
                <a:solidFill>
                  <a:srgbClr val="FFFFFF"/>
                </a:solidFill>
              </a:rPr>
              <a:t>th</a:t>
            </a:r>
            <a:r>
              <a:rPr lang="en-US" sz="3000" dirty="0">
                <a:solidFill>
                  <a:srgbClr val="FFFFFF"/>
                </a:solidFill>
              </a:rPr>
              <a:t> most abundant species.  The threatened Sandbank </a:t>
            </a:r>
            <a:r>
              <a:rPr lang="en-US" sz="3000" dirty="0" smtClean="0">
                <a:solidFill>
                  <a:srgbClr val="FFFFFF"/>
                </a:solidFill>
              </a:rPr>
              <a:t>Pocketbook </a:t>
            </a:r>
            <a:r>
              <a:rPr lang="en-US" sz="3000" dirty="0">
                <a:solidFill>
                  <a:srgbClr val="FFFFFF"/>
                </a:solidFill>
              </a:rPr>
              <a:t>and Texas </a:t>
            </a:r>
            <a:r>
              <a:rPr lang="en-US" sz="3000" dirty="0" err="1">
                <a:solidFill>
                  <a:srgbClr val="FFFFFF"/>
                </a:solidFill>
              </a:rPr>
              <a:t>Heelsplitter</a:t>
            </a:r>
            <a:r>
              <a:rPr lang="en-US" sz="3000" dirty="0">
                <a:solidFill>
                  <a:srgbClr val="FFFFFF"/>
                </a:solidFill>
              </a:rPr>
              <a:t> were rare.</a:t>
            </a:r>
          </a:p>
          <a:p>
            <a:endParaRPr lang="en-US" sz="2400" dirty="0" smtClean="0">
              <a:solidFill>
                <a:schemeClr val="bg1">
                  <a:lumMod val="95000"/>
                </a:schemeClr>
              </a:solidFill>
            </a:endParaRPr>
          </a:p>
          <a:p>
            <a:endParaRPr lang="en-US" sz="2400" dirty="0" smtClean="0">
              <a:solidFill>
                <a:schemeClr val="bg1">
                  <a:lumMod val="95000"/>
                </a:schemeClr>
              </a:solidFill>
            </a:endParaRPr>
          </a:p>
          <a:p>
            <a:endParaRPr lang="en-US" sz="2400" dirty="0" smtClean="0">
              <a:solidFill>
                <a:schemeClr val="bg1">
                  <a:lumMod val="95000"/>
                </a:schemeClr>
              </a:solidFill>
            </a:endParaRPr>
          </a:p>
          <a:p>
            <a:endParaRPr lang="en-US" sz="2400" dirty="0">
              <a:solidFill>
                <a:schemeClr val="bg1">
                  <a:lumMod val="95000"/>
                </a:schemeClr>
              </a:solidFill>
            </a:endParaRPr>
          </a:p>
          <a:p>
            <a:endParaRPr lang="en-US" sz="2400" dirty="0" smtClean="0">
              <a:solidFill>
                <a:schemeClr val="bg1">
                  <a:lumMod val="95000"/>
                </a:schemeClr>
              </a:solidFill>
            </a:endParaRPr>
          </a:p>
          <a:p>
            <a:endParaRPr lang="en-US" sz="2400" dirty="0">
              <a:solidFill>
                <a:schemeClr val="bg1">
                  <a:lumMod val="95000"/>
                </a:schemeClr>
              </a:solidFill>
            </a:endParaRPr>
          </a:p>
          <a:p>
            <a:endParaRPr lang="en-US" sz="2400" dirty="0" smtClean="0">
              <a:solidFill>
                <a:schemeClr val="bg1">
                  <a:lumMod val="95000"/>
                </a:schemeClr>
              </a:solidFill>
            </a:endParaRPr>
          </a:p>
          <a:p>
            <a:endParaRPr lang="en-US" sz="2400" dirty="0">
              <a:solidFill>
                <a:schemeClr val="bg1">
                  <a:lumMod val="95000"/>
                </a:schemeClr>
              </a:solidFill>
            </a:endParaRPr>
          </a:p>
          <a:p>
            <a:endParaRPr lang="en-US" sz="2400" dirty="0" smtClean="0">
              <a:solidFill>
                <a:schemeClr val="bg1">
                  <a:lumMod val="95000"/>
                </a:schemeClr>
              </a:solidFill>
            </a:endParaRPr>
          </a:p>
          <a:p>
            <a:endParaRPr lang="en-US" sz="2400" dirty="0" smtClean="0">
              <a:solidFill>
                <a:schemeClr val="bg1">
                  <a:lumMod val="95000"/>
                </a:schemeClr>
              </a:solidFill>
            </a:endParaRPr>
          </a:p>
          <a:p>
            <a:r>
              <a:rPr lang="en-US" sz="2400" dirty="0" smtClean="0">
                <a:solidFill>
                  <a:schemeClr val="bg1">
                    <a:lumMod val="95000"/>
                  </a:schemeClr>
                </a:solidFill>
              </a:rPr>
              <a:t>    </a:t>
            </a:r>
          </a:p>
          <a:p>
            <a:r>
              <a:rPr lang="en-US" sz="2400" dirty="0" smtClean="0">
                <a:solidFill>
                  <a:schemeClr val="bg1">
                    <a:lumMod val="95000"/>
                  </a:schemeClr>
                </a:solidFill>
              </a:rPr>
              <a:t>     </a:t>
            </a:r>
          </a:p>
          <a:p>
            <a:endParaRPr lang="en-US" sz="2400" dirty="0">
              <a:solidFill>
                <a:schemeClr val="bg1">
                  <a:lumMod val="95000"/>
                </a:schemeClr>
              </a:solidFill>
            </a:endParaRPr>
          </a:p>
          <a:p>
            <a:endParaRPr lang="en-US" sz="2400" dirty="0" smtClean="0">
              <a:solidFill>
                <a:schemeClr val="bg1">
                  <a:lumMod val="95000"/>
                </a:schemeClr>
              </a:solidFill>
            </a:endParaRPr>
          </a:p>
          <a:p>
            <a:r>
              <a:rPr lang="en-US" sz="2400" dirty="0" smtClean="0">
                <a:solidFill>
                  <a:schemeClr val="bg1">
                    <a:lumMod val="95000"/>
                  </a:schemeClr>
                </a:solidFill>
              </a:rPr>
              <a:t>                               Fig. </a:t>
            </a:r>
            <a:r>
              <a:rPr lang="en-US" sz="2400" dirty="0">
                <a:solidFill>
                  <a:schemeClr val="bg1">
                    <a:lumMod val="95000"/>
                  </a:schemeClr>
                </a:solidFill>
              </a:rPr>
              <a:t>5</a:t>
            </a:r>
            <a:r>
              <a:rPr lang="en-US" sz="2400" dirty="0" smtClean="0">
                <a:solidFill>
                  <a:schemeClr val="bg1">
                    <a:lumMod val="95000"/>
                  </a:schemeClr>
                </a:solidFill>
              </a:rPr>
              <a:t>. Total mussels </a:t>
            </a:r>
            <a:r>
              <a:rPr lang="en-US" sz="2400" dirty="0">
                <a:solidFill>
                  <a:schemeClr val="bg1">
                    <a:lumMod val="95000"/>
                  </a:schemeClr>
                </a:solidFill>
              </a:rPr>
              <a:t>collected </a:t>
            </a:r>
            <a:r>
              <a:rPr lang="en-US" sz="2400" dirty="0" smtClean="0">
                <a:solidFill>
                  <a:schemeClr val="bg1">
                    <a:lumMod val="95000"/>
                  </a:schemeClr>
                </a:solidFill>
              </a:rPr>
              <a:t>both above and below </a:t>
            </a:r>
            <a:r>
              <a:rPr lang="en-US" sz="2400" dirty="0">
                <a:solidFill>
                  <a:schemeClr val="bg1">
                    <a:lumMod val="95000"/>
                  </a:schemeClr>
                </a:solidFill>
              </a:rPr>
              <a:t>B. A. </a:t>
            </a:r>
            <a:r>
              <a:rPr lang="en-US" sz="2400" dirty="0" err="1" smtClean="0">
                <a:solidFill>
                  <a:schemeClr val="bg1">
                    <a:lumMod val="95000"/>
                  </a:schemeClr>
                </a:solidFill>
              </a:rPr>
              <a:t>Steinhagen</a:t>
            </a:r>
            <a:endParaRPr lang="en-US" sz="2400" dirty="0" smtClean="0">
              <a:solidFill>
                <a:schemeClr val="bg1">
                  <a:lumMod val="95000"/>
                </a:schemeClr>
              </a:solidFill>
            </a:endParaRPr>
          </a:p>
          <a:p>
            <a:endParaRPr lang="en-US" sz="2400" dirty="0">
              <a:solidFill>
                <a:schemeClr val="bg1">
                  <a:lumMod val="95000"/>
                </a:schemeClr>
              </a:solidFill>
            </a:endParaRPr>
          </a:p>
          <a:p>
            <a:pPr algn="just"/>
            <a:r>
              <a:rPr lang="en-US" sz="3000" dirty="0" smtClean="0">
                <a:solidFill>
                  <a:srgbClr val="FFFFFF"/>
                </a:solidFill>
              </a:rPr>
              <a:t>The </a:t>
            </a:r>
            <a:r>
              <a:rPr lang="en-US" sz="3000" dirty="0">
                <a:solidFill>
                  <a:srgbClr val="FFFFFF"/>
                </a:solidFill>
              </a:rPr>
              <a:t>salt tolerant Round </a:t>
            </a:r>
            <a:r>
              <a:rPr lang="en-US" sz="3000" dirty="0" err="1">
                <a:solidFill>
                  <a:srgbClr val="FFFFFF"/>
                </a:solidFill>
              </a:rPr>
              <a:t>Pearlshell</a:t>
            </a:r>
            <a:r>
              <a:rPr lang="en-US" sz="3000" dirty="0">
                <a:solidFill>
                  <a:srgbClr val="FFFFFF"/>
                </a:solidFill>
              </a:rPr>
              <a:t> was the most abundant species </a:t>
            </a:r>
            <a:r>
              <a:rPr lang="en-US" sz="3000" dirty="0" smtClean="0">
                <a:solidFill>
                  <a:srgbClr val="FFFFFF"/>
                </a:solidFill>
              </a:rPr>
              <a:t>below </a:t>
            </a:r>
            <a:r>
              <a:rPr lang="en-US" sz="3000" dirty="0">
                <a:solidFill>
                  <a:srgbClr val="FFFFFF"/>
                </a:solidFill>
              </a:rPr>
              <a:t>the </a:t>
            </a:r>
            <a:r>
              <a:rPr lang="en-US" sz="3000" dirty="0" smtClean="0">
                <a:solidFill>
                  <a:srgbClr val="FFFFFF"/>
                </a:solidFill>
              </a:rPr>
              <a:t>dam. The </a:t>
            </a:r>
            <a:r>
              <a:rPr lang="en-US" sz="3000" dirty="0">
                <a:solidFill>
                  <a:srgbClr val="FFFFFF"/>
                </a:solidFill>
              </a:rPr>
              <a:t>Sandbank Pocketbook was </a:t>
            </a:r>
            <a:r>
              <a:rPr lang="en-US" sz="3000" dirty="0" smtClean="0">
                <a:solidFill>
                  <a:srgbClr val="FFFFFF"/>
                </a:solidFill>
              </a:rPr>
              <a:t>the only </a:t>
            </a:r>
            <a:r>
              <a:rPr lang="en-US" sz="3000" dirty="0">
                <a:solidFill>
                  <a:srgbClr val="FFFFFF"/>
                </a:solidFill>
              </a:rPr>
              <a:t>threatened </a:t>
            </a:r>
            <a:r>
              <a:rPr lang="en-US" sz="3000" dirty="0" smtClean="0">
                <a:solidFill>
                  <a:srgbClr val="FFFFFF"/>
                </a:solidFill>
              </a:rPr>
              <a:t>species found </a:t>
            </a:r>
            <a:r>
              <a:rPr lang="en-US" sz="3000" dirty="0">
                <a:solidFill>
                  <a:srgbClr val="FFFFFF"/>
                </a:solidFill>
              </a:rPr>
              <a:t>live in more than very few locations.  It was found in several of the sandbars along the main stem of the </a:t>
            </a:r>
            <a:r>
              <a:rPr lang="en-US" sz="3000" dirty="0" smtClean="0">
                <a:solidFill>
                  <a:srgbClr val="FFFFFF"/>
                </a:solidFill>
              </a:rPr>
              <a:t>river but not in </a:t>
            </a:r>
            <a:r>
              <a:rPr lang="en-US" sz="3000" dirty="0">
                <a:solidFill>
                  <a:srgbClr val="FFFFFF"/>
                </a:solidFill>
              </a:rPr>
              <a:t>the backwaters.  </a:t>
            </a:r>
            <a:r>
              <a:rPr lang="en-US" sz="3000" dirty="0" smtClean="0">
                <a:solidFill>
                  <a:srgbClr val="FFFFFF"/>
                </a:solidFill>
              </a:rPr>
              <a:t>These oxbows had the </a:t>
            </a:r>
            <a:r>
              <a:rPr lang="en-US" sz="3000" dirty="0">
                <a:solidFill>
                  <a:srgbClr val="FFFFFF"/>
                </a:solidFill>
              </a:rPr>
              <a:t>highest </a:t>
            </a:r>
            <a:r>
              <a:rPr lang="en-US" sz="3000" dirty="0" smtClean="0">
                <a:solidFill>
                  <a:srgbClr val="FFFFFF"/>
                </a:solidFill>
              </a:rPr>
              <a:t>diversity </a:t>
            </a:r>
            <a:r>
              <a:rPr lang="en-US" sz="3000" dirty="0">
                <a:solidFill>
                  <a:srgbClr val="FFFFFF"/>
                </a:solidFill>
              </a:rPr>
              <a:t>and appeared to be refuges from the high shear stresses of the river. Although a number of Texas </a:t>
            </a:r>
            <a:r>
              <a:rPr lang="en-US" sz="3000" dirty="0" err="1">
                <a:solidFill>
                  <a:srgbClr val="FFFFFF"/>
                </a:solidFill>
              </a:rPr>
              <a:t>Heelsplitters</a:t>
            </a:r>
            <a:r>
              <a:rPr lang="en-US" sz="3000" dirty="0">
                <a:solidFill>
                  <a:srgbClr val="FFFFFF"/>
                </a:solidFill>
              </a:rPr>
              <a:t> were also found in the sandbars of the </a:t>
            </a:r>
            <a:r>
              <a:rPr lang="en-US" sz="3000" dirty="0" err="1">
                <a:solidFill>
                  <a:srgbClr val="FFFFFF"/>
                </a:solidFill>
              </a:rPr>
              <a:t>mainstem</a:t>
            </a:r>
            <a:r>
              <a:rPr lang="en-US" sz="3000" dirty="0">
                <a:solidFill>
                  <a:srgbClr val="FFFFFF"/>
                </a:solidFill>
              </a:rPr>
              <a:t>, they were always dead.  Yellow </a:t>
            </a:r>
            <a:r>
              <a:rPr lang="en-US" sz="3000" dirty="0" err="1" smtClean="0">
                <a:solidFill>
                  <a:srgbClr val="FFFFFF"/>
                </a:solidFill>
              </a:rPr>
              <a:t>Sandshell</a:t>
            </a:r>
            <a:r>
              <a:rPr lang="en-US" sz="3000" smtClean="0">
                <a:solidFill>
                  <a:srgbClr val="FFFFFF"/>
                </a:solidFill>
              </a:rPr>
              <a:t> was </a:t>
            </a:r>
            <a:r>
              <a:rPr lang="en-US" sz="3000" dirty="0">
                <a:solidFill>
                  <a:srgbClr val="FFFFFF"/>
                </a:solidFill>
              </a:rPr>
              <a:t>the only species common in the main stem of the </a:t>
            </a:r>
            <a:r>
              <a:rPr lang="en-US" sz="3000" dirty="0" smtClean="0">
                <a:solidFill>
                  <a:srgbClr val="FFFFFF"/>
                </a:solidFill>
              </a:rPr>
              <a:t>river.  Of </a:t>
            </a:r>
            <a:r>
              <a:rPr lang="en-US" sz="3000" dirty="0">
                <a:solidFill>
                  <a:srgbClr val="FFFFFF"/>
                </a:solidFill>
              </a:rPr>
              <a:t>the other threatened species, only a very few dead Louisiana </a:t>
            </a:r>
            <a:r>
              <a:rPr lang="en-US" sz="3000" dirty="0" err="1">
                <a:solidFill>
                  <a:srgbClr val="FFFFFF"/>
                </a:solidFill>
              </a:rPr>
              <a:t>P</a:t>
            </a:r>
            <a:r>
              <a:rPr lang="en-US" sz="3000" dirty="0" err="1" smtClean="0">
                <a:solidFill>
                  <a:srgbClr val="FFFFFF"/>
                </a:solidFill>
              </a:rPr>
              <a:t>igtoes</a:t>
            </a:r>
            <a:r>
              <a:rPr lang="en-US" sz="3000" dirty="0" smtClean="0">
                <a:solidFill>
                  <a:srgbClr val="FFFFFF"/>
                </a:solidFill>
              </a:rPr>
              <a:t> </a:t>
            </a:r>
            <a:r>
              <a:rPr lang="en-US" sz="3000" dirty="0">
                <a:solidFill>
                  <a:srgbClr val="FFFFFF"/>
                </a:solidFill>
              </a:rPr>
              <a:t>were found </a:t>
            </a:r>
            <a:r>
              <a:rPr lang="en-US" sz="3000" dirty="0" smtClean="0">
                <a:solidFill>
                  <a:srgbClr val="FFFFFF"/>
                </a:solidFill>
              </a:rPr>
              <a:t>below the dam.</a:t>
            </a:r>
            <a:endParaRPr lang="en-US" sz="3000" dirty="0">
              <a:solidFill>
                <a:srgbClr val="FFFFFF"/>
              </a:solidFill>
            </a:endParaRPr>
          </a:p>
        </p:txBody>
      </p:sp>
      <p:sp>
        <p:nvSpPr>
          <p:cNvPr id="16" name="TextBox 15"/>
          <p:cNvSpPr txBox="1"/>
          <p:nvPr/>
        </p:nvSpPr>
        <p:spPr>
          <a:xfrm>
            <a:off x="30708600" y="30632400"/>
            <a:ext cx="12268200" cy="1815882"/>
          </a:xfrm>
          <a:prstGeom prst="rect">
            <a:avLst/>
          </a:prstGeom>
          <a:solidFill>
            <a:schemeClr val="tx2">
              <a:lumMod val="75000"/>
            </a:schemeClr>
          </a:solidFill>
          <a:ln w="76200">
            <a:solidFill>
              <a:schemeClr val="tx1"/>
            </a:solidFill>
          </a:ln>
        </p:spPr>
        <p:txBody>
          <a:bodyPr wrap="square" rtlCol="0">
            <a:spAutoFit/>
          </a:bodyPr>
          <a:lstStyle/>
          <a:p>
            <a:r>
              <a:rPr lang="en-US" sz="2800" dirty="0" smtClean="0">
                <a:solidFill>
                  <a:srgbClr val="FFFFFF"/>
                </a:solidFill>
              </a:rPr>
              <a:t>Acknowledgements: </a:t>
            </a:r>
          </a:p>
          <a:p>
            <a:pPr algn="just"/>
            <a:r>
              <a:rPr lang="en-US" sz="2800" dirty="0" smtClean="0">
                <a:solidFill>
                  <a:srgbClr val="FFFFFF"/>
                </a:solidFill>
              </a:rPr>
              <a:t>We would like to thank Robert Howells of </a:t>
            </a:r>
            <a:r>
              <a:rPr lang="en-US" sz="2800" dirty="0" err="1" smtClean="0">
                <a:solidFill>
                  <a:srgbClr val="FFFFFF"/>
                </a:solidFill>
              </a:rPr>
              <a:t>Biostudies</a:t>
            </a:r>
            <a:r>
              <a:rPr lang="en-US" sz="2800" dirty="0" smtClean="0">
                <a:solidFill>
                  <a:srgbClr val="FFFFFF"/>
                </a:solidFill>
              </a:rPr>
              <a:t> Inc. for advice throughout this study.  The project was funded by grants from the Thicket of Diversity, Texas Parks and Wildlife and the United States Fish and Wildlife Service.</a:t>
            </a:r>
            <a:endParaRPr lang="en-US" sz="2800" dirty="0">
              <a:solidFill>
                <a:srgbClr val="FFFFFF"/>
              </a:solidFill>
            </a:endParaRPr>
          </a:p>
        </p:txBody>
      </p:sp>
      <p:sp>
        <p:nvSpPr>
          <p:cNvPr id="19" name="TextBox 18"/>
          <p:cNvSpPr txBox="1"/>
          <p:nvPr/>
        </p:nvSpPr>
        <p:spPr>
          <a:xfrm>
            <a:off x="30632400" y="6096000"/>
            <a:ext cx="12268200" cy="14403943"/>
          </a:xfrm>
          <a:prstGeom prst="rect">
            <a:avLst/>
          </a:prstGeom>
          <a:solidFill>
            <a:schemeClr val="tx2">
              <a:lumMod val="75000"/>
            </a:schemeClr>
          </a:solidFill>
          <a:ln w="76200">
            <a:solidFill>
              <a:schemeClr val="tx1"/>
            </a:solidFill>
          </a:ln>
        </p:spPr>
        <p:txBody>
          <a:bodyPr wrap="square" rtlCol="0">
            <a:spAutoFit/>
          </a:bodyPr>
          <a:lstStyle/>
          <a:p>
            <a:r>
              <a:rPr lang="en-US" sz="3000" dirty="0" smtClean="0">
                <a:solidFill>
                  <a:srgbClr val="FFFFFF"/>
                </a:solidFill>
              </a:rPr>
              <a:t>Discussion</a:t>
            </a:r>
            <a:endParaRPr lang="en-US" sz="3000" dirty="0">
              <a:solidFill>
                <a:srgbClr val="FFFFFF"/>
              </a:solidFill>
            </a:endParaRPr>
          </a:p>
          <a:p>
            <a:pPr algn="just"/>
            <a:r>
              <a:rPr lang="en-US" sz="3000" dirty="0" smtClean="0">
                <a:solidFill>
                  <a:srgbClr val="FFFFFF"/>
                </a:solidFill>
              </a:rPr>
              <a:t>    </a:t>
            </a:r>
            <a:r>
              <a:rPr lang="en-US" sz="3000" dirty="0">
                <a:solidFill>
                  <a:srgbClr val="FFFFFF"/>
                </a:solidFill>
              </a:rPr>
              <a:t> </a:t>
            </a:r>
            <a:r>
              <a:rPr lang="en-US" sz="3000" dirty="0" smtClean="0">
                <a:solidFill>
                  <a:srgbClr val="FFFFFF"/>
                </a:solidFill>
              </a:rPr>
              <a:t>Although </a:t>
            </a:r>
            <a:r>
              <a:rPr lang="en-US" sz="3000" dirty="0">
                <a:solidFill>
                  <a:srgbClr val="FFFFFF"/>
                </a:solidFill>
              </a:rPr>
              <a:t>23 of the potential 42 species were found below B. A. </a:t>
            </a:r>
            <a:r>
              <a:rPr lang="en-US" sz="3000" dirty="0" err="1">
                <a:solidFill>
                  <a:srgbClr val="FFFFFF"/>
                </a:solidFill>
              </a:rPr>
              <a:t>Steinhagen</a:t>
            </a:r>
            <a:r>
              <a:rPr lang="en-US" sz="3000" dirty="0">
                <a:solidFill>
                  <a:srgbClr val="FFFFFF"/>
                </a:solidFill>
              </a:rPr>
              <a:t> reservoir, the distribution of the locations with high abundance was disturbing.  The main stem of the river has much </a:t>
            </a:r>
            <a:r>
              <a:rPr lang="en-US" sz="3000" dirty="0" smtClean="0">
                <a:solidFill>
                  <a:srgbClr val="FFFFFF"/>
                </a:solidFill>
              </a:rPr>
              <a:t>higher </a:t>
            </a:r>
            <a:r>
              <a:rPr lang="en-US" sz="3000" dirty="0">
                <a:solidFill>
                  <a:srgbClr val="FFFFFF"/>
                </a:solidFill>
              </a:rPr>
              <a:t>abundance of mussels above B. A. </a:t>
            </a:r>
            <a:r>
              <a:rPr lang="en-US" sz="3000" dirty="0" err="1">
                <a:solidFill>
                  <a:srgbClr val="FFFFFF"/>
                </a:solidFill>
              </a:rPr>
              <a:t>Steinhagen</a:t>
            </a:r>
            <a:r>
              <a:rPr lang="en-US" sz="3000" dirty="0">
                <a:solidFill>
                  <a:srgbClr val="FFFFFF"/>
                </a:solidFill>
              </a:rPr>
              <a:t> than below. The main stem </a:t>
            </a:r>
            <a:r>
              <a:rPr lang="en-US" sz="3000" dirty="0" smtClean="0">
                <a:solidFill>
                  <a:srgbClr val="FFFFFF"/>
                </a:solidFill>
              </a:rPr>
              <a:t>below the dam had very few mussels </a:t>
            </a:r>
            <a:r>
              <a:rPr lang="en-US" sz="3000" dirty="0">
                <a:solidFill>
                  <a:srgbClr val="FFFFFF"/>
                </a:solidFill>
              </a:rPr>
              <a:t>down to highway 96.  The dramatic fluctuations in water releases has eroded the </a:t>
            </a:r>
            <a:r>
              <a:rPr lang="en-US" sz="3000" dirty="0" smtClean="0">
                <a:solidFill>
                  <a:srgbClr val="FFFFFF"/>
                </a:solidFill>
              </a:rPr>
              <a:t>river banks </a:t>
            </a:r>
            <a:r>
              <a:rPr lang="en-US" sz="3000" dirty="0">
                <a:solidFill>
                  <a:srgbClr val="FFFFFF"/>
                </a:solidFill>
              </a:rPr>
              <a:t>and all good </a:t>
            </a:r>
            <a:r>
              <a:rPr lang="en-US" sz="3000" dirty="0" smtClean="0">
                <a:solidFill>
                  <a:srgbClr val="FFFFFF"/>
                </a:solidFill>
              </a:rPr>
              <a:t>habitat (gravel and cobble) </a:t>
            </a:r>
            <a:r>
              <a:rPr lang="en-US" sz="3000" dirty="0">
                <a:solidFill>
                  <a:srgbClr val="FFFFFF"/>
                </a:solidFill>
              </a:rPr>
              <a:t>is covered in shifting sand which most species of mussels can not tolerate.  Therefore, the upper Neches River Corridor </a:t>
            </a:r>
            <a:r>
              <a:rPr lang="en-US" sz="3000" dirty="0" smtClean="0">
                <a:solidFill>
                  <a:srgbClr val="FFFFFF"/>
                </a:solidFill>
              </a:rPr>
              <a:t>unit near the dam </a:t>
            </a:r>
            <a:r>
              <a:rPr lang="en-US" sz="3000" dirty="0">
                <a:solidFill>
                  <a:srgbClr val="FFFFFF"/>
                </a:solidFill>
              </a:rPr>
              <a:t>is now poor habitat for mussels.   In the </a:t>
            </a:r>
            <a:r>
              <a:rPr lang="en-US" sz="3000" dirty="0" err="1">
                <a:solidFill>
                  <a:srgbClr val="FFFFFF"/>
                </a:solidFill>
              </a:rPr>
              <a:t>Canyonlands</a:t>
            </a:r>
            <a:r>
              <a:rPr lang="en-US" sz="3000" dirty="0">
                <a:solidFill>
                  <a:srgbClr val="FFFFFF"/>
                </a:solidFill>
              </a:rPr>
              <a:t> unit and the Neches Bottom and Jack Gore </a:t>
            </a:r>
            <a:r>
              <a:rPr lang="en-US" sz="3000" dirty="0" err="1">
                <a:solidFill>
                  <a:srgbClr val="FFFFFF"/>
                </a:solidFill>
              </a:rPr>
              <a:t>Baygall</a:t>
            </a:r>
            <a:r>
              <a:rPr lang="en-US" sz="3000" dirty="0">
                <a:solidFill>
                  <a:srgbClr val="FFFFFF"/>
                </a:solidFill>
              </a:rPr>
              <a:t> </a:t>
            </a:r>
            <a:r>
              <a:rPr lang="en-US" sz="3000" dirty="0" smtClean="0">
                <a:solidFill>
                  <a:srgbClr val="FFFFFF"/>
                </a:solidFill>
              </a:rPr>
              <a:t>unit </a:t>
            </a:r>
            <a:r>
              <a:rPr lang="en-US" sz="3000" dirty="0" err="1" smtClean="0">
                <a:solidFill>
                  <a:srgbClr val="FFFFFF"/>
                </a:solidFill>
              </a:rPr>
              <a:t>urther</a:t>
            </a:r>
            <a:r>
              <a:rPr lang="en-US" sz="3000" dirty="0" smtClean="0">
                <a:solidFill>
                  <a:srgbClr val="FFFFFF"/>
                </a:solidFill>
              </a:rPr>
              <a:t> downstream, </a:t>
            </a:r>
            <a:r>
              <a:rPr lang="en-US" sz="3000" dirty="0">
                <a:solidFill>
                  <a:srgbClr val="FFFFFF"/>
                </a:solidFill>
              </a:rPr>
              <a:t>the Neches River has numerous oxbows and tributaries into the river.  These backwaters </a:t>
            </a:r>
            <a:r>
              <a:rPr lang="en-US" sz="3000" dirty="0" smtClean="0">
                <a:solidFill>
                  <a:srgbClr val="FFFFFF"/>
                </a:solidFill>
              </a:rPr>
              <a:t>appear to be refuges </a:t>
            </a:r>
            <a:r>
              <a:rPr lang="en-US" sz="3000" dirty="0">
                <a:solidFill>
                  <a:srgbClr val="FFFFFF"/>
                </a:solidFill>
              </a:rPr>
              <a:t>from the high shear stresses during water releases from B. A. </a:t>
            </a:r>
            <a:r>
              <a:rPr lang="en-US" sz="3000" dirty="0" err="1">
                <a:solidFill>
                  <a:srgbClr val="FFFFFF"/>
                </a:solidFill>
              </a:rPr>
              <a:t>Steinhagen</a:t>
            </a:r>
            <a:r>
              <a:rPr lang="en-US" sz="3000" dirty="0">
                <a:solidFill>
                  <a:srgbClr val="FFFFFF"/>
                </a:solidFill>
              </a:rPr>
              <a:t>.  All of these sites had higher abundances and often a high diversity of mussels.  Still </a:t>
            </a:r>
            <a:r>
              <a:rPr lang="en-US" sz="3000" dirty="0" smtClean="0">
                <a:solidFill>
                  <a:srgbClr val="FFFFFF"/>
                </a:solidFill>
              </a:rPr>
              <a:t>they had much lower numbers than the </a:t>
            </a:r>
            <a:r>
              <a:rPr lang="en-US" sz="3000" dirty="0" err="1" smtClean="0">
                <a:solidFill>
                  <a:srgbClr val="FFFFFF"/>
                </a:solidFill>
              </a:rPr>
              <a:t>mainstem</a:t>
            </a:r>
            <a:r>
              <a:rPr lang="en-US" sz="3000" dirty="0" smtClean="0">
                <a:solidFill>
                  <a:srgbClr val="FFFFFF"/>
                </a:solidFill>
              </a:rPr>
              <a:t> of the river upstream.  Further surveys should concentrate </a:t>
            </a:r>
            <a:r>
              <a:rPr lang="en-US" sz="3000" dirty="0">
                <a:solidFill>
                  <a:srgbClr val="FFFFFF"/>
                </a:solidFill>
              </a:rPr>
              <a:t>on the oxbows and inlets into the river as they should exhibit higher </a:t>
            </a:r>
            <a:r>
              <a:rPr lang="en-US" sz="3000" dirty="0" smtClean="0">
                <a:solidFill>
                  <a:srgbClr val="FFFFFF"/>
                </a:solidFill>
              </a:rPr>
              <a:t>diversity and potential rare species.  </a:t>
            </a:r>
            <a:r>
              <a:rPr lang="en-US" sz="3000" dirty="0">
                <a:solidFill>
                  <a:srgbClr val="FFFFFF"/>
                </a:solidFill>
              </a:rPr>
              <a:t>In addition, some discussions with the river authority to mitigate the dramatic high flows would be important to improve conditions for </a:t>
            </a:r>
            <a:r>
              <a:rPr lang="en-US" sz="3000" dirty="0" smtClean="0">
                <a:solidFill>
                  <a:srgbClr val="FFFFFF"/>
                </a:solidFill>
              </a:rPr>
              <a:t>mussels below the dam.  </a:t>
            </a:r>
            <a:r>
              <a:rPr lang="en-US" sz="3000" dirty="0">
                <a:solidFill>
                  <a:srgbClr val="FFFFFF"/>
                </a:solidFill>
              </a:rPr>
              <a:t>Without that reduction in shear stress the </a:t>
            </a:r>
            <a:r>
              <a:rPr lang="en-US" sz="3000" dirty="0" smtClean="0">
                <a:solidFill>
                  <a:srgbClr val="FFFFFF"/>
                </a:solidFill>
              </a:rPr>
              <a:t>outlook </a:t>
            </a:r>
            <a:r>
              <a:rPr lang="en-US" sz="3000" dirty="0">
                <a:solidFill>
                  <a:srgbClr val="FFFFFF"/>
                </a:solidFill>
              </a:rPr>
              <a:t>will remain poor for this </a:t>
            </a:r>
            <a:r>
              <a:rPr lang="en-US" sz="3000" dirty="0" smtClean="0">
                <a:solidFill>
                  <a:srgbClr val="FFFFFF"/>
                </a:solidFill>
              </a:rPr>
              <a:t>fauna in this part of the Neches River.  </a:t>
            </a:r>
            <a:endParaRPr lang="en-US" sz="3000" dirty="0">
              <a:solidFill>
                <a:srgbClr val="FFFFFF"/>
              </a:solidFill>
            </a:endParaRPr>
          </a:p>
          <a:p>
            <a:pPr algn="just"/>
            <a:r>
              <a:rPr lang="en-US" sz="3000" dirty="0">
                <a:solidFill>
                  <a:srgbClr val="FFFFFF"/>
                </a:solidFill>
              </a:rPr>
              <a:t> </a:t>
            </a:r>
          </a:p>
          <a:p>
            <a:pPr algn="just"/>
            <a:r>
              <a:rPr lang="en-US" sz="3000" dirty="0" smtClean="0">
                <a:solidFill>
                  <a:srgbClr val="FFFFFF"/>
                </a:solidFill>
              </a:rPr>
              <a:t>     In </a:t>
            </a:r>
            <a:r>
              <a:rPr lang="en-US" sz="3000" dirty="0">
                <a:solidFill>
                  <a:srgbClr val="FFFFFF"/>
                </a:solidFill>
              </a:rPr>
              <a:t>conclusion the diversity and abundance of mussels was compared above and below B. A. </a:t>
            </a:r>
            <a:r>
              <a:rPr lang="en-US" sz="3000" dirty="0" err="1">
                <a:solidFill>
                  <a:srgbClr val="FFFFFF"/>
                </a:solidFill>
              </a:rPr>
              <a:t>Steinhagen</a:t>
            </a:r>
            <a:r>
              <a:rPr lang="en-US" sz="3000" dirty="0">
                <a:solidFill>
                  <a:srgbClr val="FFFFFF"/>
                </a:solidFill>
              </a:rPr>
              <a:t> Reservoir.  The main stem of the Neches River had high abundance and diversity above the dam but low abundances </a:t>
            </a:r>
            <a:r>
              <a:rPr lang="en-US" sz="3000" dirty="0" smtClean="0">
                <a:solidFill>
                  <a:srgbClr val="FFFFFF"/>
                </a:solidFill>
              </a:rPr>
              <a:t>and diversity </a:t>
            </a:r>
            <a:r>
              <a:rPr lang="en-US" sz="3000" dirty="0">
                <a:solidFill>
                  <a:srgbClr val="FFFFFF"/>
                </a:solidFill>
              </a:rPr>
              <a:t>below the dam.  However, there were two threatened species found on the </a:t>
            </a:r>
            <a:r>
              <a:rPr lang="en-US" sz="3000" dirty="0" smtClean="0">
                <a:solidFill>
                  <a:srgbClr val="FFFFFF"/>
                </a:solidFill>
              </a:rPr>
              <a:t>main stem </a:t>
            </a:r>
            <a:r>
              <a:rPr lang="en-US" sz="3000" dirty="0">
                <a:solidFill>
                  <a:srgbClr val="FFFFFF"/>
                </a:solidFill>
              </a:rPr>
              <a:t>below the dam.  Somewhat higher diversity and abundance of mussels were found in the backwater areas of </a:t>
            </a:r>
            <a:r>
              <a:rPr lang="en-US" sz="3000" dirty="0" err="1">
                <a:solidFill>
                  <a:srgbClr val="FFFFFF"/>
                </a:solidFill>
              </a:rPr>
              <a:t>Canyonlands</a:t>
            </a:r>
            <a:r>
              <a:rPr lang="en-US" sz="3000" dirty="0">
                <a:solidFill>
                  <a:srgbClr val="FFFFFF"/>
                </a:solidFill>
              </a:rPr>
              <a:t> and the Neches Bottom and Jack Gore </a:t>
            </a:r>
            <a:r>
              <a:rPr lang="en-US" sz="3000" dirty="0" err="1">
                <a:solidFill>
                  <a:srgbClr val="FFFFFF"/>
                </a:solidFill>
              </a:rPr>
              <a:t>Baygall</a:t>
            </a:r>
            <a:r>
              <a:rPr lang="en-US" sz="3000" dirty="0">
                <a:solidFill>
                  <a:srgbClr val="FFFFFF"/>
                </a:solidFill>
              </a:rPr>
              <a:t> unit.  The protection these areas provide for this declining fauna is therefore quite important and further monitoring is warranted.  </a:t>
            </a:r>
          </a:p>
        </p:txBody>
      </p:sp>
      <p:sp>
        <p:nvSpPr>
          <p:cNvPr id="23" name="TextBox 22"/>
          <p:cNvSpPr txBox="1"/>
          <p:nvPr/>
        </p:nvSpPr>
        <p:spPr>
          <a:xfrm>
            <a:off x="1143000" y="914401"/>
            <a:ext cx="41300400" cy="3970318"/>
          </a:xfrm>
          <a:prstGeom prst="rect">
            <a:avLst/>
          </a:prstGeom>
          <a:solidFill>
            <a:schemeClr val="tx2">
              <a:lumMod val="75000"/>
            </a:schemeClr>
          </a:solidFill>
          <a:ln w="76200" cmpd="sng">
            <a:solidFill>
              <a:schemeClr val="tx1"/>
            </a:solidFill>
          </a:ln>
        </p:spPr>
        <p:txBody>
          <a:bodyPr wrap="square" rtlCol="0">
            <a:spAutoFit/>
          </a:bodyPr>
          <a:lstStyle/>
          <a:p>
            <a:pPr algn="ctr"/>
            <a:r>
              <a:rPr lang="en-US" sz="6600" dirty="0">
                <a:solidFill>
                  <a:schemeClr val="bg1"/>
                </a:solidFill>
              </a:rPr>
              <a:t>Impact of a hydroelectric dam on mussels in the Neches River </a:t>
            </a:r>
            <a:endParaRPr lang="en-US" sz="6600" dirty="0" smtClean="0">
              <a:solidFill>
                <a:schemeClr val="bg1"/>
              </a:solidFill>
            </a:endParaRPr>
          </a:p>
          <a:p>
            <a:pPr algn="ctr"/>
            <a:r>
              <a:rPr lang="en-US" sz="5400" dirty="0" smtClean="0">
                <a:solidFill>
                  <a:schemeClr val="bg1">
                    <a:lumMod val="95000"/>
                  </a:schemeClr>
                </a:solidFill>
              </a:rPr>
              <a:t>Neil Ford, </a:t>
            </a:r>
            <a:r>
              <a:rPr lang="en-US" sz="5400" baseline="30000" dirty="0" smtClean="0">
                <a:solidFill>
                  <a:schemeClr val="bg1">
                    <a:lumMod val="95000"/>
                  </a:schemeClr>
                </a:solidFill>
              </a:rPr>
              <a:t>1</a:t>
            </a:r>
            <a:r>
              <a:rPr lang="en-US" sz="5400" dirty="0" smtClean="0">
                <a:solidFill>
                  <a:schemeClr val="bg1">
                    <a:lumMod val="95000"/>
                  </a:schemeClr>
                </a:solidFill>
              </a:rPr>
              <a:t>David Ford and </a:t>
            </a:r>
            <a:r>
              <a:rPr lang="en-US" sz="5400" baseline="30000" dirty="0" smtClean="0">
                <a:solidFill>
                  <a:schemeClr val="bg1">
                    <a:lumMod val="95000"/>
                  </a:schemeClr>
                </a:solidFill>
              </a:rPr>
              <a:t>2</a:t>
            </a:r>
            <a:r>
              <a:rPr lang="en-US" sz="5400" dirty="0" smtClean="0">
                <a:solidFill>
                  <a:schemeClr val="bg1">
                    <a:lumMod val="95000"/>
                  </a:schemeClr>
                </a:solidFill>
              </a:rPr>
              <a:t>Ashley Walters</a:t>
            </a:r>
          </a:p>
          <a:p>
            <a:pPr algn="ctr"/>
            <a:r>
              <a:rPr lang="en-US" sz="4400" dirty="0" smtClean="0">
                <a:solidFill>
                  <a:schemeClr val="bg1">
                    <a:lumMod val="95000"/>
                  </a:schemeClr>
                </a:solidFill>
              </a:rPr>
              <a:t>Department of Biology, The University of Texas at Tyler, 3900 University Blvd. Tyler, Texas 75799</a:t>
            </a:r>
          </a:p>
          <a:p>
            <a:pPr algn="ctr"/>
            <a:r>
              <a:rPr lang="en-US" sz="4400" baseline="30000" dirty="0">
                <a:solidFill>
                  <a:srgbClr val="FFFFFF"/>
                </a:solidFill>
              </a:rPr>
              <a:t>1</a:t>
            </a:r>
            <a:r>
              <a:rPr lang="en-US" sz="4400" dirty="0">
                <a:solidFill>
                  <a:srgbClr val="FFFFFF"/>
                </a:solidFill>
              </a:rPr>
              <a:t>Halff Assoc. Inc., 1201 N. Bowser Rd. Richardson, TX 75081</a:t>
            </a:r>
          </a:p>
          <a:p>
            <a:pPr algn="ctr"/>
            <a:r>
              <a:rPr lang="en-US" sz="4400" baseline="30000" dirty="0">
                <a:solidFill>
                  <a:srgbClr val="FFFFFF"/>
                </a:solidFill>
              </a:rPr>
              <a:t>2</a:t>
            </a:r>
            <a:r>
              <a:rPr lang="en-US" sz="4400" dirty="0">
                <a:solidFill>
                  <a:srgbClr val="FFFFFF"/>
                </a:solidFill>
              </a:rPr>
              <a:t>Dept. of Zoology, Miami Univ., Oxford, OH </a:t>
            </a:r>
            <a:r>
              <a:rPr lang="en-US" sz="4400" dirty="0" smtClean="0">
                <a:solidFill>
                  <a:srgbClr val="FFFFFF"/>
                </a:solidFill>
              </a:rPr>
              <a:t>45056</a:t>
            </a:r>
            <a:endParaRPr lang="en-US" sz="4400" dirty="0" smtClean="0">
              <a:solidFill>
                <a:schemeClr val="bg1">
                  <a:lumMod val="95000"/>
                </a:schemeClr>
              </a:solidFill>
            </a:endParaRPr>
          </a:p>
        </p:txBody>
      </p:sp>
      <p:pic>
        <p:nvPicPr>
          <p:cNvPr id="7" name="Picture 6"/>
          <p:cNvPicPr>
            <a:picLocks noChangeAspect="1"/>
          </p:cNvPicPr>
          <p:nvPr/>
        </p:nvPicPr>
        <p:blipFill>
          <a:blip r:embed="rId2"/>
          <a:stretch>
            <a:fillRect/>
          </a:stretch>
        </p:blipFill>
        <p:spPr>
          <a:xfrm>
            <a:off x="16078200" y="14630400"/>
            <a:ext cx="5903714" cy="3581400"/>
          </a:xfrm>
          <a:prstGeom prst="rect">
            <a:avLst/>
          </a:prstGeom>
        </p:spPr>
      </p:pic>
      <p:pic>
        <p:nvPicPr>
          <p:cNvPr id="11" name="Picture 10"/>
          <p:cNvPicPr>
            <a:picLocks noChangeAspect="1"/>
          </p:cNvPicPr>
          <p:nvPr/>
        </p:nvPicPr>
        <p:blipFill>
          <a:blip r:embed="rId3"/>
          <a:stretch>
            <a:fillRect/>
          </a:stretch>
        </p:blipFill>
        <p:spPr>
          <a:xfrm>
            <a:off x="23164800" y="14630400"/>
            <a:ext cx="5360020" cy="3657600"/>
          </a:xfrm>
          <a:prstGeom prst="rect">
            <a:avLst/>
          </a:prstGeom>
        </p:spPr>
      </p:pic>
      <p:pic>
        <p:nvPicPr>
          <p:cNvPr id="12" name="Picture 11"/>
          <p:cNvPicPr>
            <a:picLocks noChangeAspect="1"/>
          </p:cNvPicPr>
          <p:nvPr/>
        </p:nvPicPr>
        <p:blipFill>
          <a:blip r:embed="rId4"/>
          <a:stretch>
            <a:fillRect/>
          </a:stretch>
        </p:blipFill>
        <p:spPr>
          <a:xfrm>
            <a:off x="17526000" y="22098000"/>
            <a:ext cx="9156700" cy="4673600"/>
          </a:xfrm>
          <a:prstGeom prst="rect">
            <a:avLst/>
          </a:prstGeom>
        </p:spPr>
      </p:pic>
      <p:pic>
        <p:nvPicPr>
          <p:cNvPr id="14" name="Picture 13"/>
          <p:cNvPicPr>
            <a:picLocks noChangeAspect="1"/>
          </p:cNvPicPr>
          <p:nvPr/>
        </p:nvPicPr>
        <p:blipFill>
          <a:blip r:embed="rId5"/>
          <a:stretch>
            <a:fillRect/>
          </a:stretch>
        </p:blipFill>
        <p:spPr>
          <a:xfrm>
            <a:off x="1828800" y="25146000"/>
            <a:ext cx="4419600" cy="5471343"/>
          </a:xfrm>
          <a:prstGeom prst="rect">
            <a:avLst/>
          </a:prstGeom>
        </p:spPr>
      </p:pic>
      <p:pic>
        <p:nvPicPr>
          <p:cNvPr id="15" name="Picture 14"/>
          <p:cNvPicPr>
            <a:picLocks noChangeAspect="1"/>
          </p:cNvPicPr>
          <p:nvPr/>
        </p:nvPicPr>
        <p:blipFill>
          <a:blip r:embed="rId6"/>
          <a:stretch>
            <a:fillRect/>
          </a:stretch>
        </p:blipFill>
        <p:spPr>
          <a:xfrm>
            <a:off x="7010400" y="25222200"/>
            <a:ext cx="7124700" cy="4749800"/>
          </a:xfrm>
          <a:prstGeom prst="rect">
            <a:avLst/>
          </a:prstGeom>
        </p:spPr>
      </p:pic>
      <p:sp>
        <p:nvSpPr>
          <p:cNvPr id="6" name="Rectangle 5"/>
          <p:cNvSpPr/>
          <p:nvPr/>
        </p:nvSpPr>
        <p:spPr>
          <a:xfrm>
            <a:off x="30708600" y="20802600"/>
            <a:ext cx="12344400" cy="9325630"/>
          </a:xfrm>
          <a:prstGeom prst="rect">
            <a:avLst/>
          </a:prstGeom>
          <a:solidFill>
            <a:schemeClr val="tx1"/>
          </a:solidFill>
        </p:spPr>
        <p:txBody>
          <a:bodyPr wrap="square">
            <a:spAutoFit/>
          </a:bodyPr>
          <a:lstStyle/>
          <a:p>
            <a:pPr marL="338138" indent="-338138" algn="just"/>
            <a:r>
              <a:rPr lang="en-US" sz="2000" dirty="0" smtClean="0">
                <a:solidFill>
                  <a:schemeClr val="bg1"/>
                </a:solidFill>
              </a:rPr>
              <a:t>Literature Cited</a:t>
            </a:r>
          </a:p>
          <a:p>
            <a:pPr marL="338138" indent="-338138" algn="just"/>
            <a:r>
              <a:rPr lang="en-US" sz="2000" dirty="0" err="1" smtClean="0">
                <a:solidFill>
                  <a:schemeClr val="bg1"/>
                </a:solidFill>
              </a:rPr>
              <a:t>Burlakova</a:t>
            </a:r>
            <a:r>
              <a:rPr lang="en-US" sz="2000" dirty="0" smtClean="0">
                <a:solidFill>
                  <a:schemeClr val="bg1"/>
                </a:solidFill>
              </a:rPr>
              <a:t> </a:t>
            </a:r>
            <a:r>
              <a:rPr lang="en-US" sz="2000" dirty="0">
                <a:solidFill>
                  <a:schemeClr val="bg1"/>
                </a:solidFill>
              </a:rPr>
              <a:t>LE, D. Campbell, A. Y. </a:t>
            </a:r>
            <a:r>
              <a:rPr lang="en-US" sz="2000" dirty="0" err="1">
                <a:solidFill>
                  <a:schemeClr val="bg1"/>
                </a:solidFill>
              </a:rPr>
              <a:t>Karatayev</a:t>
            </a:r>
            <a:r>
              <a:rPr lang="en-US" sz="2000" dirty="0">
                <a:solidFill>
                  <a:schemeClr val="bg1"/>
                </a:solidFill>
              </a:rPr>
              <a:t>, and D. Barclay. 2012. Distribution, genetic analysis and conservation priorities for rare Texas freshwater </a:t>
            </a:r>
            <a:r>
              <a:rPr lang="en-US" sz="2000" dirty="0" err="1">
                <a:solidFill>
                  <a:schemeClr val="bg1"/>
                </a:solidFill>
              </a:rPr>
              <a:t>molluscs</a:t>
            </a:r>
            <a:r>
              <a:rPr lang="en-US" sz="2000" dirty="0">
                <a:solidFill>
                  <a:schemeClr val="bg1"/>
                </a:solidFill>
              </a:rPr>
              <a:t> in the genera </a:t>
            </a:r>
            <a:r>
              <a:rPr lang="en-US" sz="2000" i="1" dirty="0" err="1">
                <a:solidFill>
                  <a:schemeClr val="bg1"/>
                </a:solidFill>
              </a:rPr>
              <a:t>Fusconaia</a:t>
            </a:r>
            <a:r>
              <a:rPr lang="en-US" sz="2000" dirty="0">
                <a:solidFill>
                  <a:schemeClr val="bg1"/>
                </a:solidFill>
              </a:rPr>
              <a:t> and </a:t>
            </a:r>
            <a:r>
              <a:rPr lang="en-US" sz="2000" i="1" dirty="0" err="1">
                <a:solidFill>
                  <a:schemeClr val="bg1"/>
                </a:solidFill>
              </a:rPr>
              <a:t>Pleurobema</a:t>
            </a:r>
            <a:r>
              <a:rPr lang="en-US" sz="2000" dirty="0">
                <a:solidFill>
                  <a:schemeClr val="bg1"/>
                </a:solidFill>
              </a:rPr>
              <a:t> (</a:t>
            </a:r>
            <a:r>
              <a:rPr lang="en-US" sz="2000" dirty="0" err="1">
                <a:solidFill>
                  <a:schemeClr val="bg1"/>
                </a:solidFill>
              </a:rPr>
              <a:t>Bivalvia</a:t>
            </a:r>
            <a:r>
              <a:rPr lang="en-US" sz="2000" dirty="0">
                <a:solidFill>
                  <a:schemeClr val="bg1"/>
                </a:solidFill>
              </a:rPr>
              <a:t>: </a:t>
            </a:r>
            <a:r>
              <a:rPr lang="en-US" sz="2000" dirty="0" err="1">
                <a:solidFill>
                  <a:schemeClr val="bg1"/>
                </a:solidFill>
              </a:rPr>
              <a:t>Unionidae</a:t>
            </a:r>
            <a:r>
              <a:rPr lang="en-US" sz="2000" dirty="0">
                <a:solidFill>
                  <a:schemeClr val="bg1"/>
                </a:solidFill>
              </a:rPr>
              <a:t>). Aquatic </a:t>
            </a:r>
            <a:r>
              <a:rPr lang="en-US" sz="2000" dirty="0" err="1">
                <a:solidFill>
                  <a:schemeClr val="bg1"/>
                </a:solidFill>
              </a:rPr>
              <a:t>Biosystems</a:t>
            </a:r>
            <a:r>
              <a:rPr lang="en-US" sz="2000" dirty="0">
                <a:solidFill>
                  <a:schemeClr val="bg1"/>
                </a:solidFill>
              </a:rPr>
              <a:t> 8:12.</a:t>
            </a:r>
          </a:p>
          <a:p>
            <a:pPr marL="338138" indent="-338138" algn="just"/>
            <a:r>
              <a:rPr lang="en-US" sz="2000" dirty="0">
                <a:solidFill>
                  <a:schemeClr val="bg1"/>
                </a:solidFill>
              </a:rPr>
              <a:t>Ford, N. B. and M. L. Nicholson. 2006.  A survey of freshwater mussels (</a:t>
            </a:r>
            <a:r>
              <a:rPr lang="en-US" sz="2000" dirty="0" err="1">
                <a:solidFill>
                  <a:schemeClr val="bg1"/>
                </a:solidFill>
              </a:rPr>
              <a:t>unionidae</a:t>
            </a:r>
            <a:r>
              <a:rPr lang="en-US" sz="2000" dirty="0">
                <a:solidFill>
                  <a:schemeClr val="bg1"/>
                </a:solidFill>
              </a:rPr>
              <a:t>) of the Old Sabine Wildlife Management Area, Smith County, Texas.  Texas J. Sci. 58: 243-254.</a:t>
            </a:r>
          </a:p>
          <a:p>
            <a:pPr marL="338138" indent="-338138" algn="just"/>
            <a:r>
              <a:rPr lang="en-US" sz="2000" dirty="0">
                <a:solidFill>
                  <a:schemeClr val="bg1"/>
                </a:solidFill>
              </a:rPr>
              <a:t>Ford, N. B., J. </a:t>
            </a:r>
            <a:r>
              <a:rPr lang="en-US" sz="2000" dirty="0" err="1">
                <a:solidFill>
                  <a:schemeClr val="bg1"/>
                </a:solidFill>
              </a:rPr>
              <a:t>Gullett</a:t>
            </a:r>
            <a:r>
              <a:rPr lang="en-US" sz="2000" dirty="0">
                <a:solidFill>
                  <a:schemeClr val="bg1"/>
                </a:solidFill>
              </a:rPr>
              <a:t>, and M. E. May, 2009. Diversity and abundance of </a:t>
            </a:r>
            <a:r>
              <a:rPr lang="en-US" sz="2000" dirty="0" err="1">
                <a:solidFill>
                  <a:schemeClr val="bg1"/>
                </a:solidFill>
              </a:rPr>
              <a:t>unionid</a:t>
            </a:r>
            <a:r>
              <a:rPr lang="en-US" sz="2000" dirty="0">
                <a:solidFill>
                  <a:schemeClr val="bg1"/>
                </a:solidFill>
              </a:rPr>
              <a:t> mussels in three sanctuaries on the Sabine River in northeast Texas. Texas J. Sci. 61: 279-294.</a:t>
            </a:r>
          </a:p>
          <a:p>
            <a:pPr marL="338138" indent="-338138" algn="just"/>
            <a:r>
              <a:rPr lang="en-US" sz="2000" dirty="0" smtClean="0">
                <a:solidFill>
                  <a:schemeClr val="bg1"/>
                </a:solidFill>
              </a:rPr>
              <a:t>Howells</a:t>
            </a:r>
            <a:r>
              <a:rPr lang="en-US" sz="2000" dirty="0">
                <a:solidFill>
                  <a:schemeClr val="bg1"/>
                </a:solidFill>
              </a:rPr>
              <a:t>, R.G., R. W. Neck and H. D. </a:t>
            </a:r>
            <a:r>
              <a:rPr lang="en-US" sz="2000" dirty="0" err="1">
                <a:solidFill>
                  <a:schemeClr val="bg1"/>
                </a:solidFill>
              </a:rPr>
              <a:t>Murrey</a:t>
            </a:r>
            <a:r>
              <a:rPr lang="en-US" sz="2000" dirty="0">
                <a:solidFill>
                  <a:schemeClr val="bg1"/>
                </a:solidFill>
              </a:rPr>
              <a:t>. 1996. Freshwater mussels of Texas. Texas Parks and Wildlife Press, </a:t>
            </a:r>
            <a:r>
              <a:rPr lang="en-US" sz="2000" dirty="0" err="1">
                <a:solidFill>
                  <a:schemeClr val="bg1"/>
                </a:solidFill>
              </a:rPr>
              <a:t>Austin,Texas</a:t>
            </a:r>
            <a:r>
              <a:rPr lang="en-US" sz="2000" dirty="0">
                <a:solidFill>
                  <a:schemeClr val="bg1"/>
                </a:solidFill>
              </a:rPr>
              <a:t>. </a:t>
            </a:r>
          </a:p>
          <a:p>
            <a:pPr marL="338138" indent="-338138" algn="just"/>
            <a:r>
              <a:rPr lang="en-US" sz="2000" dirty="0">
                <a:solidFill>
                  <a:schemeClr val="bg1"/>
                </a:solidFill>
              </a:rPr>
              <a:t>Neck W. 1982. Preliminary analysis of the ecological zoogeography of the freshwater mussels of Texas </a:t>
            </a:r>
            <a:r>
              <a:rPr lang="en-US" sz="2000" i="1" dirty="0">
                <a:solidFill>
                  <a:schemeClr val="bg1"/>
                </a:solidFill>
              </a:rPr>
              <a:t>In  </a:t>
            </a:r>
            <a:r>
              <a:rPr lang="en-US" sz="2000" dirty="0">
                <a:solidFill>
                  <a:schemeClr val="bg1"/>
                </a:solidFill>
              </a:rPr>
              <a:t>Proceedings of a Symposium on recent </a:t>
            </a:r>
            <a:r>
              <a:rPr lang="en-US" sz="2000" dirty="0" err="1">
                <a:solidFill>
                  <a:schemeClr val="bg1"/>
                </a:solidFill>
              </a:rPr>
              <a:t>benthological</a:t>
            </a:r>
            <a:r>
              <a:rPr lang="en-US" sz="2000" dirty="0">
                <a:solidFill>
                  <a:schemeClr val="bg1"/>
                </a:solidFill>
              </a:rPr>
              <a:t> investigations in Texas and adjacent states. Texas Academy of Science 33-42.</a:t>
            </a:r>
          </a:p>
          <a:p>
            <a:pPr marL="338138" indent="-338138" algn="just"/>
            <a:r>
              <a:rPr lang="en-US" sz="2000" dirty="0" err="1">
                <a:solidFill>
                  <a:schemeClr val="bg1"/>
                </a:solidFill>
              </a:rPr>
              <a:t>Neves</a:t>
            </a:r>
            <a:r>
              <a:rPr lang="en-US" sz="2000" dirty="0">
                <a:solidFill>
                  <a:schemeClr val="bg1"/>
                </a:solidFill>
              </a:rPr>
              <a:t>, R.J. et al. 1997. Status of aquatic mollusks in the southeastern United States: a downward spiral of diversity Pages 43-86 In: Aquatic Fauna in Peril: The Southeastern Perspective Special Publication 1 (G.W. Benz and D.E. Collins) Southeast Aquatic Research Institute. Boone, North Carolina. </a:t>
            </a:r>
          </a:p>
          <a:p>
            <a:pPr marL="338138" indent="-338138" algn="just"/>
            <a:r>
              <a:rPr lang="en-US" sz="2000" dirty="0" err="1">
                <a:solidFill>
                  <a:schemeClr val="bg1"/>
                </a:solidFill>
              </a:rPr>
              <a:t>Strayer</a:t>
            </a:r>
            <a:r>
              <a:rPr lang="en-US" sz="2000" dirty="0">
                <a:solidFill>
                  <a:schemeClr val="bg1"/>
                </a:solidFill>
              </a:rPr>
              <a:t>, D.L. 2008. Freshwater mussel ecology: a multifactor approach to distribution and abundance. University of California Press, Berkley and Los Angeles, CA. USA. </a:t>
            </a:r>
            <a:endParaRPr lang="en-US" sz="2000" dirty="0" smtClean="0">
              <a:solidFill>
                <a:schemeClr val="bg1"/>
              </a:solidFill>
            </a:endParaRPr>
          </a:p>
          <a:p>
            <a:pPr marL="338138" indent="-338138" algn="just"/>
            <a:r>
              <a:rPr lang="en-US" sz="2000" dirty="0" err="1">
                <a:solidFill>
                  <a:srgbClr val="FFFFFF"/>
                </a:solidFill>
              </a:rPr>
              <a:t>Strayer</a:t>
            </a:r>
            <a:r>
              <a:rPr lang="en-US" sz="2000" dirty="0">
                <a:solidFill>
                  <a:srgbClr val="FFFFFF"/>
                </a:solidFill>
              </a:rPr>
              <a:t>, D. L., S. Claypool, and S. J. Sprague. 1997. Assessing </a:t>
            </a:r>
            <a:r>
              <a:rPr lang="en-US" sz="2000" dirty="0" err="1">
                <a:solidFill>
                  <a:srgbClr val="FFFFFF"/>
                </a:solidFill>
              </a:rPr>
              <a:t>unionid</a:t>
            </a:r>
            <a:r>
              <a:rPr lang="en-US" sz="2000" dirty="0">
                <a:solidFill>
                  <a:srgbClr val="FFFFFF"/>
                </a:solidFill>
              </a:rPr>
              <a:t> populations with quadrats and timed searches. Pages 163–169 in K. S. Cummings, A. C. Buchanan, C. A. Mayer, and T. J. </a:t>
            </a:r>
            <a:r>
              <a:rPr lang="en-US" sz="2000" dirty="0" err="1">
                <a:solidFill>
                  <a:srgbClr val="FFFFFF"/>
                </a:solidFill>
              </a:rPr>
              <a:t>Naimo</a:t>
            </a:r>
            <a:r>
              <a:rPr lang="en-US" sz="2000" dirty="0">
                <a:solidFill>
                  <a:srgbClr val="FFFFFF"/>
                </a:solidFill>
              </a:rPr>
              <a:t>, editors. Conservation and management of freshwater mussels. II. initiatives for the future. Proceedings of a Symposium, 16–18 October 1995, St. Louis, Missouri. Upper Mississippi River Conservation Committee, Rock Island, Illinois.</a:t>
            </a:r>
          </a:p>
          <a:p>
            <a:pPr marL="338138" indent="-338138" algn="just"/>
            <a:r>
              <a:rPr lang="en-US" sz="2000" dirty="0" err="1">
                <a:solidFill>
                  <a:srgbClr val="FFFFFF"/>
                </a:solidFill>
              </a:rPr>
              <a:t>Strayer</a:t>
            </a:r>
            <a:r>
              <a:rPr lang="en-US" sz="2000" dirty="0">
                <a:solidFill>
                  <a:srgbClr val="FFFFFF"/>
                </a:solidFill>
              </a:rPr>
              <a:t>, D. L. and D. R. Smith, 2003.  A guide to sampling freshwater mussel populations.  American fisheries Soc. Monograph 8. Pp.  103.</a:t>
            </a:r>
          </a:p>
          <a:p>
            <a:pPr marL="338138" indent="-338138" algn="just"/>
            <a:r>
              <a:rPr lang="en-US" sz="2000" dirty="0" smtClean="0">
                <a:solidFill>
                  <a:schemeClr val="bg1"/>
                </a:solidFill>
              </a:rPr>
              <a:t>Vaughn</a:t>
            </a:r>
            <a:r>
              <a:rPr lang="en-US" sz="2000" dirty="0">
                <a:solidFill>
                  <a:schemeClr val="bg1"/>
                </a:solidFill>
              </a:rPr>
              <a:t>, C.C. and Taylor, C.M. 1999. Impoundments and the decline of freshwater mussels: a case study of an extinction gradient. –</a:t>
            </a:r>
            <a:r>
              <a:rPr lang="en-US" sz="2000" dirty="0" err="1">
                <a:solidFill>
                  <a:schemeClr val="bg1"/>
                </a:solidFill>
              </a:rPr>
              <a:t>Conserv</a:t>
            </a:r>
            <a:r>
              <a:rPr lang="en-US" sz="2000" dirty="0">
                <a:solidFill>
                  <a:schemeClr val="bg1"/>
                </a:solidFill>
              </a:rPr>
              <a:t>. Biol. 13: 912-920. </a:t>
            </a:r>
            <a:endParaRPr lang="en-US" sz="2000" dirty="0" smtClean="0">
              <a:solidFill>
                <a:schemeClr val="bg1"/>
              </a:solidFill>
            </a:endParaRPr>
          </a:p>
          <a:p>
            <a:pPr marL="338138" indent="-338138" algn="just"/>
            <a:r>
              <a:rPr lang="en-US" sz="2000" dirty="0">
                <a:solidFill>
                  <a:srgbClr val="FFFFFF"/>
                </a:solidFill>
              </a:rPr>
              <a:t>Vaughn, C.C., C.M. Taylor and K.J. </a:t>
            </a:r>
            <a:r>
              <a:rPr lang="en-US" sz="2000" dirty="0" err="1">
                <a:solidFill>
                  <a:srgbClr val="FFFFFF"/>
                </a:solidFill>
              </a:rPr>
              <a:t>Eberhard</a:t>
            </a:r>
            <a:r>
              <a:rPr lang="en-US" sz="2000" dirty="0">
                <a:solidFill>
                  <a:srgbClr val="FFFFFF"/>
                </a:solidFill>
              </a:rPr>
              <a:t>.  1997.  A comparison of the effectiveness of timed searches vs. quadrat sampling in mussel surveys.  Pages 157-162, in Cummings, K.S., A.C. Buchanan, C.A. Mayer and T.J. </a:t>
            </a:r>
            <a:r>
              <a:rPr lang="en-US" sz="2000" dirty="0" err="1">
                <a:solidFill>
                  <a:srgbClr val="FFFFFF"/>
                </a:solidFill>
              </a:rPr>
              <a:t>Naimo</a:t>
            </a:r>
            <a:r>
              <a:rPr lang="en-US" sz="2000" dirty="0">
                <a:solidFill>
                  <a:srgbClr val="FFFFFF"/>
                </a:solidFill>
              </a:rPr>
              <a:t> (</a:t>
            </a:r>
            <a:r>
              <a:rPr lang="en-US" sz="2000" dirty="0" err="1">
                <a:solidFill>
                  <a:srgbClr val="FFFFFF"/>
                </a:solidFill>
              </a:rPr>
              <a:t>eds</a:t>
            </a:r>
            <a:r>
              <a:rPr lang="en-US" sz="2000" dirty="0">
                <a:solidFill>
                  <a:srgbClr val="FFFFFF"/>
                </a:solidFill>
              </a:rPr>
              <a:t>)., Conservation and Management of Freshwater Mussels II: Initiatives for the Future.  Proceedings of a UMRCC symposium, 16-18 October 1995, St. Louis, Missouri</a:t>
            </a:r>
            <a:r>
              <a:rPr lang="en-US" sz="2000" dirty="0" smtClean="0">
                <a:solidFill>
                  <a:srgbClr val="FFFFFF"/>
                </a:solidFill>
              </a:rPr>
              <a:t>.</a:t>
            </a:r>
            <a:endParaRPr lang="en-US" sz="2000" dirty="0">
              <a:solidFill>
                <a:srgbClr val="FFFFFF"/>
              </a:solidFill>
            </a:endParaRPr>
          </a:p>
        </p:txBody>
      </p:sp>
      <p:pic>
        <p:nvPicPr>
          <p:cNvPr id="13" name="Picture 12" descr="La Pigtoe.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28400" y="838200"/>
            <a:ext cx="5900006" cy="4131927"/>
          </a:xfrm>
          <a:prstGeom prst="rect">
            <a:avLst/>
          </a:prstGeom>
        </p:spPr>
      </p:pic>
      <p:pic>
        <p:nvPicPr>
          <p:cNvPr id="17" name="Picture 16" descr="sandbank.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6300" y="838200"/>
            <a:ext cx="6286500" cy="4191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2292</TotalTime>
  <Words>1742</Words>
  <Application>Microsoft Office PowerPoint</Application>
  <PresentationFormat>Custom</PresentationFormat>
  <Paragraphs>79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ＭＳ 明朝</vt:lpstr>
      <vt:lpstr>Arial</vt:lpstr>
      <vt:lpstr>Calibri</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Kilian Regan</dc:title>
  <dc:creator>ma</dc:creator>
  <cp:lastModifiedBy>Mona Halvorsen</cp:lastModifiedBy>
  <cp:revision>68</cp:revision>
  <cp:lastPrinted>2014-02-10T16:13:14Z</cp:lastPrinted>
  <dcterms:created xsi:type="dcterms:W3CDTF">2013-10-23T03:40:26Z</dcterms:created>
  <dcterms:modified xsi:type="dcterms:W3CDTF">2014-02-13T02:02:44Z</dcterms:modified>
</cp:coreProperties>
</file>